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12192000" cy="6858000"/>
  <p:embeddedFontLst>
    <p:embeddedFont>
      <p:font typeface="Century" panose="02040604050505020304" pitchFamily="18" charset="0"/>
      <p:regular r:id="rId39"/>
    </p:embeddedFont>
    <p:embeddedFont>
      <p:font typeface="Century Gothic" panose="020B0502020202020204" pitchFamily="34" charset="0"/>
      <p:regular r:id="rId40"/>
      <p:bold r:id="rId41"/>
      <p:italic r:id="rId42"/>
      <p:boldItalic r:id="rId43"/>
    </p:embeddedFont>
    <p:embeddedFont>
      <p:font typeface="Quicksand" pitchFamily="2" charset="77"/>
      <p:regular r:id="rId44"/>
      <p:bold r:id="rId45"/>
    </p:embeddedFont>
    <p:embeddedFont>
      <p:font typeface="Quicksand Medium" pitchFamily="2" charset="77"/>
      <p:regular r:id="rId46"/>
      <p:bold r:id="rId47"/>
    </p:embeddedFont>
    <p:embeddedFont>
      <p:font typeface="Quicksand SemiBold" pitchFamily="2" charset="77"/>
      <p:regular r:id="rId48"/>
      <p:bold r:id="rId49"/>
    </p:embeddedFont>
    <p:embeddedFont>
      <p:font typeface="Raleway" pitchFamily="2" charset="77"/>
      <p:regular r:id="rId50"/>
    </p:embeddedFont>
    <p:embeddedFont>
      <p:font typeface="Roboto" panose="02000000000000000000" pitchFamily="2" charset="0"/>
      <p:regular r:id="rId51"/>
      <p:bold r:id="rId52"/>
      <p:italic r:id="rId53"/>
      <p:boldItalic r:id="rId54"/>
    </p:embeddedFont>
    <p:embeddedFont>
      <p:font typeface="Roboto Light" panose="020F03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000000"/>
          </p15:clr>
        </p15:guide>
        <p15:guide id="2" orient="horz" pos="216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gyvE1YXlZbjQsXu+IvbV4tOFakr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2AD89F-186E-48A4-84E1-B04AC88A2674}">
  <a:tblStyle styleId="{E52AD89F-186E-48A4-84E1-B04AC88A267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6E8"/>
          </a:solidFill>
        </a:fill>
      </a:tcStyle>
    </a:wholeTbl>
    <a:band1H>
      <a:tcTxStyle/>
      <a:tcStyle>
        <a:tcBdr/>
        <a:fill>
          <a:solidFill>
            <a:srgbClr val="DBEECF"/>
          </a:solidFill>
        </a:fill>
      </a:tcStyle>
    </a:band1H>
    <a:band2H>
      <a:tcTxStyle/>
      <a:tcStyle>
        <a:tcBdr/>
      </a:tcStyle>
    </a:band2H>
    <a:band1V>
      <a:tcTxStyle/>
      <a:tcStyle>
        <a:tcBdr/>
        <a:fill>
          <a:solidFill>
            <a:srgbClr val="DBEEC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14B7E70-2C9F-45DE-A4AF-64F59D17AE2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8"/>
  </p:normalViewPr>
  <p:slideViewPr>
    <p:cSldViewPr snapToGrid="0">
      <p:cViewPr varScale="1">
        <p:scale>
          <a:sx n="120" d="100"/>
          <a:sy n="120" d="100"/>
        </p:scale>
        <p:origin x="496" y="18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herfrenchness?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it/foto/-tikpxRBcsA?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 name="Google Shape;81;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b48297e7ae_0_49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g2b48297e7ae_0_497: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2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b48297e7ae_0_129:notes"/>
          <p:cNvSpPr>
            <a:spLocks noGrp="1" noRot="1" noChangeAspect="1"/>
          </p:cNvSpPr>
          <p:nvPr>
            <p:ph type="sldImg" idx="2"/>
          </p:nvPr>
        </p:nvSpPr>
        <p:spPr>
          <a:xfrm>
            <a:off x="1219200" y="857250"/>
            <a:ext cx="97536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g2b48297e7ae_0_129:notes"/>
          <p:cNvSpPr txBox="1">
            <a:spLocks noGrp="1"/>
          </p:cNvSpPr>
          <p:nvPr>
            <p:ph type="body" idx="1"/>
          </p:nvPr>
        </p:nvSpPr>
        <p:spPr>
          <a:xfrm>
            <a:off x="1219200" y="3300413"/>
            <a:ext cx="9753600" cy="27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2b48297e7ae_0_129:notes"/>
          <p:cNvSpPr txBox="1">
            <a:spLocks noGrp="1"/>
          </p:cNvSpPr>
          <p:nvPr>
            <p:ph type="sldNum" idx="12"/>
          </p:nvPr>
        </p:nvSpPr>
        <p:spPr>
          <a:xfrm>
            <a:off x="6905979" y="6513910"/>
            <a:ext cx="5283300" cy="3441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it-IT"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 name="Google Shape;222;p4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5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5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48297e7ae_0_42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b48297e7ae_0_42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b48297e7ae_0_42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2b48297e7ae_0_427: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e7e2f548fa_0_3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g2e7e2f548fa_0_3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e7e2f548fa_0_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g2e7e2f548fa_0_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e7e2f548fa_0_1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g2e7e2f548fa_0_13: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1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7e2f548fa_0_4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3" name="Google Shape;273;g2e7e2f548fa_0_4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7e2f548fa_0_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g2e7e2f548fa_0_8: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e7e2f548fa_0_3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g2e7e2f548fa_0_3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9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500"/>
              </a:spcBef>
              <a:spcAft>
                <a:spcPts val="0"/>
              </a:spcAft>
              <a:buClr>
                <a:srgbClr val="515070"/>
              </a:buClr>
              <a:buSzPts val="1200"/>
              <a:buFont typeface="Raleway"/>
              <a:buAutoNum type="arabicPeriod"/>
            </a:pPr>
            <a:r>
              <a:rPr lang="it-IT" sz="2400">
                <a:solidFill>
                  <a:schemeClr val="dk1"/>
                </a:solidFill>
                <a:latin typeface="Calibri"/>
                <a:ea typeface="Calibri"/>
                <a:cs typeface="Calibri"/>
                <a:sym typeface="Calibri"/>
              </a:rPr>
              <a:t>Support Life-Long Learning: Encourage data professionals in Open Science to acquire skills relevant to Open and FAIR data practices and research data management, fostering continuous professional growth.</a:t>
            </a:r>
            <a:endParaRPr sz="24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rgbClr val="515070"/>
              </a:buClr>
              <a:buSzPts val="1200"/>
              <a:buFont typeface="Raleway"/>
              <a:buAutoNum type="arabicPeriod"/>
            </a:pPr>
            <a:r>
              <a:rPr lang="it-IT" sz="2400">
                <a:solidFill>
                  <a:schemeClr val="dk1"/>
                </a:solidFill>
                <a:latin typeface="Calibri"/>
                <a:ea typeface="Calibri"/>
                <a:cs typeface="Calibri"/>
                <a:sym typeface="Calibri"/>
              </a:rPr>
              <a:t>Institutional Capacity Building: Empower Fellows to build or consolidate Open and FAIR data practices within their home institutions, driving positive organisational change.</a:t>
            </a:r>
            <a:endParaRPr sz="24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rgbClr val="515070"/>
              </a:buClr>
              <a:buSzPts val="1200"/>
              <a:buFont typeface="Raleway"/>
              <a:buAutoNum type="arabicPeriod"/>
            </a:pPr>
            <a:r>
              <a:rPr lang="it-IT" sz="2400">
                <a:solidFill>
                  <a:schemeClr val="dk1"/>
                </a:solidFill>
                <a:latin typeface="Calibri"/>
                <a:ea typeface="Calibri"/>
                <a:cs typeface="Calibri"/>
                <a:sym typeface="Calibri"/>
              </a:rPr>
              <a:t>Knowledge Exchange: Enable Fellows to explore, establish, and share services, tools, and infrastructures related to Open and FAIR data.</a:t>
            </a:r>
            <a:endParaRPr sz="24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rgbClr val="515070"/>
              </a:buClr>
              <a:buSzPts val="1200"/>
              <a:buFont typeface="Raleway"/>
              <a:buAutoNum type="arabicPeriod"/>
            </a:pPr>
            <a:r>
              <a:rPr lang="it-IT" sz="2400">
                <a:solidFill>
                  <a:schemeClr val="dk1"/>
                </a:solidFill>
                <a:latin typeface="Calibri"/>
                <a:ea typeface="Calibri"/>
                <a:cs typeface="Calibri"/>
                <a:sym typeface="Calibri"/>
              </a:rPr>
              <a:t>Strengthen Collaboration: Facilitate collaboration among institutions by encouraging participation in relevant professional networks, creating a vibrant community of data professionals.</a:t>
            </a:r>
            <a:endParaRPr/>
          </a:p>
        </p:txBody>
      </p:sp>
      <p:sp>
        <p:nvSpPr>
          <p:cNvPr id="293" name="Google Shape;293;p98: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ee5ebd5be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2ee5ebd5be6_0_0:notes"/>
          <p:cNvSpPr txBox="1">
            <a:spLocks noGrp="1"/>
          </p:cNvSpPr>
          <p:nvPr>
            <p:ph type="body" idx="1"/>
          </p:nvPr>
        </p:nvSpPr>
        <p:spPr>
          <a:xfrm>
            <a:off x="685800" y="4400550"/>
            <a:ext cx="5486400" cy="3600600"/>
          </a:xfrm>
          <a:prstGeom prst="rect">
            <a:avLst/>
          </a:prstGeom>
          <a:noFill/>
          <a:ln>
            <a:noFill/>
          </a:ln>
        </p:spPr>
        <p:txBody>
          <a:bodyPr spcFirstLastPara="1" wrap="square" lIns="91400" tIns="45675" rIns="91400" bIns="45675" anchor="t" anchorCtr="0">
            <a:noAutofit/>
          </a:bodyPr>
          <a:lstStyle/>
          <a:p>
            <a:pPr marL="0" lvl="0" indent="0" algn="l" rtl="0">
              <a:lnSpc>
                <a:spcPct val="100000"/>
              </a:lnSpc>
              <a:spcBef>
                <a:spcPts val="0"/>
              </a:spcBef>
              <a:spcAft>
                <a:spcPts val="0"/>
              </a:spcAft>
              <a:buSzPts val="1100"/>
              <a:buNone/>
            </a:pPr>
            <a:r>
              <a:rPr lang="it-IT"/>
              <a:t>The Skills4EOSC CC is dedicated to developing and sharing expertise in Open Science, FAIR, EOSC related fields. </a:t>
            </a:r>
            <a:endParaRPr/>
          </a:p>
          <a:p>
            <a:pPr marL="0" lvl="0" indent="0" algn="l" rtl="0">
              <a:lnSpc>
                <a:spcPct val="100000"/>
              </a:lnSpc>
              <a:spcBef>
                <a:spcPts val="0"/>
              </a:spcBef>
              <a:spcAft>
                <a:spcPts val="0"/>
              </a:spcAft>
              <a:buSzPts val="1100"/>
              <a:buNone/>
            </a:pPr>
            <a:r>
              <a:rPr lang="it-IT"/>
              <a:t>It serves as a hub of knowledge and resources for the Country/Region/Domain, and its main goal is to improve the overall competency in the area covered by Skills4EOSC.</a:t>
            </a:r>
            <a:endParaRPr/>
          </a:p>
          <a:p>
            <a:pPr marL="0" lvl="0" indent="0" algn="l" rtl="0">
              <a:lnSpc>
                <a:spcPct val="100000"/>
              </a:lnSpc>
              <a:spcBef>
                <a:spcPts val="0"/>
              </a:spcBef>
              <a:spcAft>
                <a:spcPts val="0"/>
              </a:spcAft>
              <a:buSzPts val="1100"/>
              <a:buNone/>
            </a:pPr>
            <a:r>
              <a:rPr lang="it-IT"/>
              <a:t>The Skills4EOSC CC includes a team of experts who possess in-depth knowledge and experience in the field of OS, FAIR and EOSC. They are responsible for providing training and education, and advising the members of their community on best practices and strategies.</a:t>
            </a:r>
            <a:endParaRPr/>
          </a:p>
          <a:p>
            <a:pPr marL="0" lvl="0" indent="0" algn="l" rtl="0">
              <a:lnSpc>
                <a:spcPct val="100000"/>
              </a:lnSpc>
              <a:spcBef>
                <a:spcPts val="0"/>
              </a:spcBef>
              <a:spcAft>
                <a:spcPts val="0"/>
              </a:spcAft>
              <a:buSzPts val="1100"/>
              <a:buNone/>
            </a:pPr>
            <a:r>
              <a:rPr lang="it-IT"/>
              <a:t>The CC may also develop and maintain a repository of information, tools, and resources related to the area of expertise. This can include publications, white papers, case studies, and other materials that can be accessed by employees within the organization.</a:t>
            </a:r>
            <a:endParaRPr/>
          </a:p>
          <a:p>
            <a:pPr marL="0" lvl="0" indent="0" algn="l" rtl="0">
              <a:lnSpc>
                <a:spcPct val="100000"/>
              </a:lnSpc>
              <a:spcBef>
                <a:spcPts val="0"/>
              </a:spcBef>
              <a:spcAft>
                <a:spcPts val="0"/>
              </a:spcAft>
              <a:buSzPts val="1100"/>
              <a:buNone/>
            </a:pPr>
            <a:r>
              <a:rPr lang="it-IT"/>
              <a:t>Overall, a competence centre plays a critical role in fostering a culture of continuous learning and improvement within the context it operates in. By providing access to specialized knowledge and expertise, it can help the community stay ahead of the curve in its chosen field and drive innovation and growth.</a:t>
            </a:r>
            <a:endParaRPr/>
          </a:p>
          <a:p>
            <a:pPr marL="0" lvl="0" indent="0" algn="l" rtl="0">
              <a:lnSpc>
                <a:spcPct val="100000"/>
              </a:lnSpc>
              <a:spcBef>
                <a:spcPts val="0"/>
              </a:spcBef>
              <a:spcAft>
                <a:spcPts val="0"/>
              </a:spcAft>
              <a:buSzPts val="1100"/>
              <a:buNone/>
            </a:pPr>
            <a:endParaRPr/>
          </a:p>
        </p:txBody>
      </p:sp>
      <p:sp>
        <p:nvSpPr>
          <p:cNvPr id="305" name="Google Shape;305;g2ee5ebd5be6_0_0:notes"/>
          <p:cNvSpPr txBox="1">
            <a:spLocks noGrp="1"/>
          </p:cNvSpPr>
          <p:nvPr>
            <p:ph type="sldNum" idx="12"/>
          </p:nvPr>
        </p:nvSpPr>
        <p:spPr>
          <a:xfrm>
            <a:off x="3884612" y="8685212"/>
            <a:ext cx="2971800" cy="458700"/>
          </a:xfrm>
          <a:prstGeom prst="rect">
            <a:avLst/>
          </a:prstGeom>
          <a:noFill/>
          <a:ln>
            <a:noFill/>
          </a:ln>
        </p:spPr>
        <p:txBody>
          <a:bodyPr spcFirstLastPara="1" wrap="square" lIns="91400" tIns="45675" rIns="91400" bIns="45675"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it-IT"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ee5ebd5be6_0_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3" name="Google Shape;313;g2ee5ebd5be6_0_8:notes"/>
          <p:cNvSpPr>
            <a:spLocks noGrp="1" noRot="1" noChangeAspect="1"/>
          </p:cNvSpPr>
          <p:nvPr>
            <p:ph type="sldImg" idx="2"/>
          </p:nvPr>
        </p:nvSpPr>
        <p:spPr>
          <a:xfrm>
            <a:off x="3810000" y="514350"/>
            <a:ext cx="4573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ee5ebd5be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ee5ebd5be6_0_16:notes"/>
          <p:cNvSpPr txBox="1">
            <a:spLocks noGrp="1"/>
          </p:cNvSpPr>
          <p:nvPr>
            <p:ph type="body" idx="1"/>
          </p:nvPr>
        </p:nvSpPr>
        <p:spPr>
          <a:xfrm>
            <a:off x="685800" y="4400550"/>
            <a:ext cx="5486400" cy="3600600"/>
          </a:xfrm>
          <a:prstGeom prst="rect">
            <a:avLst/>
          </a:prstGeom>
          <a:noFill/>
          <a:ln>
            <a:noFill/>
          </a:ln>
        </p:spPr>
        <p:txBody>
          <a:bodyPr spcFirstLastPara="1" wrap="square" lIns="91400" tIns="45675" rIns="91400" bIns="45675" anchor="t" anchorCtr="0">
            <a:noAutofit/>
          </a:bodyPr>
          <a:lstStyle/>
          <a:p>
            <a:pPr marL="0" lvl="0" indent="0" algn="l" rtl="0">
              <a:lnSpc>
                <a:spcPct val="100000"/>
              </a:lnSpc>
              <a:spcBef>
                <a:spcPts val="0"/>
              </a:spcBef>
              <a:spcAft>
                <a:spcPts val="0"/>
              </a:spcAft>
              <a:buClr>
                <a:schemeClr val="dk1"/>
              </a:buClr>
              <a:buSzPts val="1200"/>
              <a:buFont typeface="Calibri"/>
              <a:buNone/>
            </a:pPr>
            <a:r>
              <a:rPr lang="it-IT" sz="1200"/>
              <a:t>The </a:t>
            </a:r>
            <a:r>
              <a:rPr lang="it-IT" sz="1200" b="1"/>
              <a:t>structure, operational mode and organization</a:t>
            </a:r>
            <a:r>
              <a:rPr lang="it-IT" sz="1200"/>
              <a:t> of Skills4EOSC Competence Centres may vary very widely, depending on the Country, Region or Domain they operate in. </a:t>
            </a:r>
            <a:endParaRPr/>
          </a:p>
          <a:p>
            <a:pPr marL="0" lvl="0" indent="0" algn="l" rtl="0">
              <a:lnSpc>
                <a:spcPct val="100000"/>
              </a:lnSpc>
              <a:spcBef>
                <a:spcPts val="0"/>
              </a:spcBef>
              <a:spcAft>
                <a:spcPts val="0"/>
              </a:spcAft>
              <a:buClr>
                <a:schemeClr val="dk1"/>
              </a:buClr>
              <a:buSzPts val="1200"/>
              <a:buFont typeface="Calibri"/>
              <a:buNone/>
            </a:pPr>
            <a:r>
              <a:rPr lang="it-IT" sz="1200"/>
              <a:t>They constitute the nodes of the broader Skills4EOSC Coordination Network that ensures </a:t>
            </a:r>
            <a:r>
              <a:rPr lang="it-IT" sz="1200" b="1"/>
              <a:t>harmonisation and alignment </a:t>
            </a:r>
            <a:r>
              <a:rPr lang="it-IT" sz="1200"/>
              <a:t>at European level.</a:t>
            </a:r>
            <a:endParaRPr/>
          </a:p>
          <a:p>
            <a:pPr marL="0" lvl="0" indent="0" algn="l" rtl="0">
              <a:lnSpc>
                <a:spcPct val="100000"/>
              </a:lnSpc>
              <a:spcBef>
                <a:spcPts val="0"/>
              </a:spcBef>
              <a:spcAft>
                <a:spcPts val="0"/>
              </a:spcAft>
              <a:buSzPts val="1100"/>
              <a:buNone/>
            </a:pPr>
            <a:endParaRPr/>
          </a:p>
        </p:txBody>
      </p:sp>
      <p:sp>
        <p:nvSpPr>
          <p:cNvPr id="323" name="Google Shape;323;g2ee5ebd5be6_0_16:notes"/>
          <p:cNvSpPr txBox="1">
            <a:spLocks noGrp="1"/>
          </p:cNvSpPr>
          <p:nvPr>
            <p:ph type="sldNum" idx="12"/>
          </p:nvPr>
        </p:nvSpPr>
        <p:spPr>
          <a:xfrm>
            <a:off x="3884612" y="8685212"/>
            <a:ext cx="2971800" cy="458700"/>
          </a:xfrm>
          <a:prstGeom prst="rect">
            <a:avLst/>
          </a:prstGeom>
          <a:noFill/>
          <a:ln>
            <a:noFill/>
          </a:ln>
        </p:spPr>
        <p:txBody>
          <a:bodyPr spcFirstLastPara="1" wrap="square" lIns="91400" tIns="45675" rIns="91400" bIns="45675"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it-IT"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ee5ebd5be6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2ee5ebd5be6_0_26:notes"/>
          <p:cNvSpPr txBox="1">
            <a:spLocks noGrp="1"/>
          </p:cNvSpPr>
          <p:nvPr>
            <p:ph type="body" idx="1"/>
          </p:nvPr>
        </p:nvSpPr>
        <p:spPr>
          <a:xfrm>
            <a:off x="685800" y="4400550"/>
            <a:ext cx="5486400" cy="3600600"/>
          </a:xfrm>
          <a:prstGeom prst="rect">
            <a:avLst/>
          </a:prstGeom>
          <a:noFill/>
          <a:ln>
            <a:noFill/>
          </a:ln>
        </p:spPr>
        <p:txBody>
          <a:bodyPr spcFirstLastPara="1" wrap="square" lIns="91400" tIns="45675" rIns="91400" bIns="45675" anchor="t" anchorCtr="0">
            <a:noAutofit/>
          </a:bodyPr>
          <a:lstStyle/>
          <a:p>
            <a:pPr marL="0" lvl="0" indent="0" algn="l" rtl="0">
              <a:lnSpc>
                <a:spcPct val="100000"/>
              </a:lnSpc>
              <a:spcBef>
                <a:spcPts val="0"/>
              </a:spcBef>
              <a:spcAft>
                <a:spcPts val="0"/>
              </a:spcAft>
              <a:buSzPts val="1100"/>
              <a:buNone/>
            </a:pPr>
            <a:r>
              <a:rPr lang="it-IT"/>
              <a:t>How are The Skills4EOSC Competence Centre nodes and network related to the Professional and User Support Networks?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it-IT" sz="1200" b="1" i="0" u="none" strike="noStrike" cap="none">
                <a:solidFill>
                  <a:schemeClr val="dk1"/>
                </a:solidFill>
                <a:latin typeface="Arial"/>
                <a:ea typeface="Arial"/>
                <a:cs typeface="Arial"/>
                <a:sym typeface="Arial"/>
              </a:rPr>
              <a:t>User Support Network</a:t>
            </a:r>
            <a:endParaRPr sz="1200"/>
          </a:p>
          <a:p>
            <a:pPr marL="0" lvl="0" indent="0" algn="l" rtl="0">
              <a:lnSpc>
                <a:spcPct val="100000"/>
              </a:lnSpc>
              <a:spcBef>
                <a:spcPts val="0"/>
              </a:spcBef>
              <a:spcAft>
                <a:spcPts val="0"/>
              </a:spcAft>
              <a:buSzPts val="1100"/>
              <a:buNone/>
            </a:pPr>
            <a:r>
              <a:rPr lang="it-IT" sz="1200" b="0" i="0" u="none" strike="noStrike" cap="none">
                <a:solidFill>
                  <a:schemeClr val="dk1"/>
                </a:solidFill>
                <a:latin typeface="Arial"/>
                <a:ea typeface="Arial"/>
                <a:cs typeface="Arial"/>
                <a:sym typeface="Arial"/>
              </a:rPr>
              <a:t>Experts in specific fields/themes (eg: services, tools)</a:t>
            </a:r>
            <a:endParaRPr sz="1200"/>
          </a:p>
          <a:p>
            <a:pPr marL="0" lvl="0" indent="0" algn="l" rtl="0">
              <a:lnSpc>
                <a:spcPct val="100000"/>
              </a:lnSpc>
              <a:spcBef>
                <a:spcPts val="0"/>
              </a:spcBef>
              <a:spcAft>
                <a:spcPts val="0"/>
              </a:spcAft>
              <a:buSzPts val="1100"/>
              <a:buNone/>
            </a:pPr>
            <a:r>
              <a:rPr lang="it-IT" sz="1200" b="0" i="0" u="none" strike="noStrike" cap="none">
                <a:solidFill>
                  <a:schemeClr val="dk1"/>
                </a:solidFill>
                <a:latin typeface="Arial"/>
                <a:ea typeface="Arial"/>
                <a:cs typeface="Arial"/>
                <a:sym typeface="Arial"/>
              </a:rPr>
              <a:t>Mainly support users external to the network thanks to the expertise of its members</a:t>
            </a:r>
            <a:endParaRPr sz="1200"/>
          </a:p>
          <a:p>
            <a:pPr marL="0" lvl="0" indent="0" algn="l" rtl="0">
              <a:lnSpc>
                <a:spcPct val="100000"/>
              </a:lnSpc>
              <a:spcBef>
                <a:spcPts val="0"/>
              </a:spcBef>
              <a:spcAft>
                <a:spcPts val="0"/>
              </a:spcAft>
              <a:buSzPts val="1100"/>
              <a:buNone/>
            </a:pPr>
            <a:r>
              <a:rPr lang="it-IT" sz="1200" b="0" i="0" u="none" strike="noStrike" cap="none">
                <a:solidFill>
                  <a:schemeClr val="dk1"/>
                </a:solidFill>
                <a:latin typeface="Arial"/>
                <a:ea typeface="Arial"/>
                <a:cs typeface="Arial"/>
                <a:sym typeface="Arial"/>
              </a:rPr>
              <a:t>Exist independently of the Competence Centre</a:t>
            </a:r>
            <a:endParaRPr sz="1200"/>
          </a:p>
          <a:p>
            <a:pPr marL="0" lvl="0" indent="0" algn="l" rtl="0">
              <a:lnSpc>
                <a:spcPct val="100000"/>
              </a:lnSpc>
              <a:spcBef>
                <a:spcPts val="0"/>
              </a:spcBef>
              <a:spcAft>
                <a:spcPts val="0"/>
              </a:spcAft>
              <a:buSzPts val="1100"/>
              <a:buNone/>
            </a:pPr>
            <a:endParaRPr sz="1200" b="1"/>
          </a:p>
          <a:p>
            <a:pPr marL="0" lvl="0" indent="0" algn="l" rtl="0">
              <a:lnSpc>
                <a:spcPct val="100000"/>
              </a:lnSpc>
              <a:spcBef>
                <a:spcPts val="0"/>
              </a:spcBef>
              <a:spcAft>
                <a:spcPts val="0"/>
              </a:spcAft>
              <a:buSzPts val="1100"/>
              <a:buNone/>
            </a:pPr>
            <a:r>
              <a:rPr lang="it-IT" sz="1200" b="1" i="0" u="none" strike="noStrike" cap="none">
                <a:solidFill>
                  <a:schemeClr val="dk1"/>
                </a:solidFill>
                <a:latin typeface="Arial"/>
                <a:ea typeface="Arial"/>
                <a:cs typeface="Arial"/>
                <a:sym typeface="Arial"/>
              </a:rPr>
              <a:t>Professional Network</a:t>
            </a:r>
            <a:endParaRPr sz="1200"/>
          </a:p>
          <a:p>
            <a:pPr marL="0" lvl="0" indent="0" algn="l" rtl="0">
              <a:lnSpc>
                <a:spcPct val="100000"/>
              </a:lnSpc>
              <a:spcBef>
                <a:spcPts val="0"/>
              </a:spcBef>
              <a:spcAft>
                <a:spcPts val="0"/>
              </a:spcAft>
              <a:buSzPts val="1100"/>
              <a:buNone/>
            </a:pPr>
            <a:r>
              <a:rPr lang="it-IT" sz="1200" b="0" i="0" u="none" strike="noStrike" cap="none">
                <a:solidFill>
                  <a:schemeClr val="dk1"/>
                </a:solidFill>
                <a:latin typeface="Arial"/>
                <a:ea typeface="Arial"/>
                <a:cs typeface="Arial"/>
                <a:sym typeface="Arial"/>
              </a:rPr>
              <a:t>Groups of individuals who are connected through shared professional interests, goals, and values related to OS principles and practices (eg. Data Stewards, Librarians, Research Infrastructure professionists)</a:t>
            </a:r>
            <a:endParaRPr sz="1200"/>
          </a:p>
          <a:p>
            <a:pPr marL="0" lvl="0" indent="0" algn="l" rtl="0">
              <a:lnSpc>
                <a:spcPct val="100000"/>
              </a:lnSpc>
              <a:spcBef>
                <a:spcPts val="0"/>
              </a:spcBef>
              <a:spcAft>
                <a:spcPts val="0"/>
              </a:spcAft>
              <a:buSzPts val="1100"/>
              <a:buNone/>
            </a:pPr>
            <a:r>
              <a:rPr lang="it-IT" sz="1200" b="0" i="0" u="none" strike="noStrike" cap="none">
                <a:solidFill>
                  <a:schemeClr val="dk1"/>
                </a:solidFill>
                <a:latin typeface="Arial"/>
                <a:ea typeface="Arial"/>
                <a:cs typeface="Arial"/>
                <a:sym typeface="Arial"/>
              </a:rPr>
              <a:t>Local, regional, national, or international in scope</a:t>
            </a:r>
            <a:endParaRPr sz="1200"/>
          </a:p>
          <a:p>
            <a:pPr marL="0" lvl="0" indent="0" algn="l" rtl="0">
              <a:lnSpc>
                <a:spcPct val="100000"/>
              </a:lnSpc>
              <a:spcBef>
                <a:spcPts val="0"/>
              </a:spcBef>
              <a:spcAft>
                <a:spcPts val="0"/>
              </a:spcAft>
              <a:buSzPts val="1100"/>
              <a:buNone/>
            </a:pPr>
            <a:r>
              <a:rPr lang="it-IT" sz="1200" b="0" i="0" u="none" strike="noStrike" cap="none">
                <a:solidFill>
                  <a:schemeClr val="dk1"/>
                </a:solidFill>
                <a:latin typeface="Arial"/>
                <a:ea typeface="Arial"/>
                <a:cs typeface="Arial"/>
                <a:sym typeface="Arial"/>
              </a:rPr>
              <a:t>It is built to primarly support the member that compose the network (peers) through sharing of best practices and knowledge</a:t>
            </a:r>
            <a:endParaRPr sz="1200"/>
          </a:p>
          <a:p>
            <a:pPr marL="0" lvl="0" indent="0" algn="l" rtl="0">
              <a:lnSpc>
                <a:spcPct val="100000"/>
              </a:lnSpc>
              <a:spcBef>
                <a:spcPts val="0"/>
              </a:spcBef>
              <a:spcAft>
                <a:spcPts val="0"/>
              </a:spcAft>
              <a:buSzPts val="1100"/>
              <a:buNone/>
            </a:pPr>
            <a:endParaRPr/>
          </a:p>
        </p:txBody>
      </p:sp>
      <p:sp>
        <p:nvSpPr>
          <p:cNvPr id="334" name="Google Shape;334;g2ee5ebd5be6_0_26:notes"/>
          <p:cNvSpPr txBox="1">
            <a:spLocks noGrp="1"/>
          </p:cNvSpPr>
          <p:nvPr>
            <p:ph type="sldNum" idx="12"/>
          </p:nvPr>
        </p:nvSpPr>
        <p:spPr>
          <a:xfrm>
            <a:off x="3884612" y="8685212"/>
            <a:ext cx="2971800" cy="458700"/>
          </a:xfrm>
          <a:prstGeom prst="rect">
            <a:avLst/>
          </a:prstGeom>
          <a:noFill/>
          <a:ln>
            <a:noFill/>
          </a:ln>
        </p:spPr>
        <p:txBody>
          <a:bodyPr spcFirstLastPara="1" wrap="square" lIns="91400" tIns="45675" rIns="91400" bIns="45675"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it-IT"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ee5ebd5be6_0_5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3" name="Google Shape;363;g2ee5ebd5be6_0_55:notes"/>
          <p:cNvSpPr>
            <a:spLocks noGrp="1" noRot="1" noChangeAspect="1"/>
          </p:cNvSpPr>
          <p:nvPr>
            <p:ph type="sldImg" idx="2"/>
          </p:nvPr>
        </p:nvSpPr>
        <p:spPr>
          <a:xfrm>
            <a:off x="3810000" y="514350"/>
            <a:ext cx="4573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ee5ebd5be6_0_6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2ee5ebd5be6_0_6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ee5ebd5be6_0_68:notes"/>
          <p:cNvSpPr>
            <a:spLocks noGrp="1" noRot="1" noChangeAspect="1"/>
          </p:cNvSpPr>
          <p:nvPr>
            <p:ph type="sldImg" idx="2"/>
          </p:nvPr>
        </p:nvSpPr>
        <p:spPr>
          <a:xfrm>
            <a:off x="3810000" y="514350"/>
            <a:ext cx="4573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ee5ebd5be6_0_6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400"/>
              <a:buFont typeface="Arial"/>
              <a:buNone/>
            </a:pPr>
            <a:r>
              <a:rPr lang="it-IT">
                <a:solidFill>
                  <a:schemeClr val="dk1"/>
                </a:solidFill>
              </a:rPr>
              <a:t>Given a set of competences defined in a </a:t>
            </a:r>
            <a:r>
              <a:rPr lang="it-IT" b="1">
                <a:solidFill>
                  <a:schemeClr val="dk1"/>
                </a:solidFill>
              </a:rPr>
              <a:t>MVS</a:t>
            </a:r>
            <a:r>
              <a:rPr lang="it-IT">
                <a:solidFill>
                  <a:schemeClr val="dk1"/>
                </a:solidFill>
              </a:rPr>
              <a:t> for a given role, Training of Trainers and related </a:t>
            </a:r>
            <a:r>
              <a:rPr lang="it-IT" b="1">
                <a:solidFill>
                  <a:schemeClr val="dk1"/>
                </a:solidFill>
              </a:rPr>
              <a:t>FAIR by design learning material</a:t>
            </a:r>
            <a:r>
              <a:rPr lang="it-IT">
                <a:solidFill>
                  <a:schemeClr val="dk1"/>
                </a:solidFill>
              </a:rPr>
              <a:t> is designed by Skills4EOSC project.</a:t>
            </a:r>
            <a:endParaRPr>
              <a:solidFill>
                <a:schemeClr val="dk1"/>
              </a:solidFill>
            </a:endParaRPr>
          </a:p>
          <a:p>
            <a:pPr marL="0" lvl="0" indent="0" algn="l" rtl="0">
              <a:lnSpc>
                <a:spcPct val="90000"/>
              </a:lnSpc>
              <a:spcBef>
                <a:spcPts val="999"/>
              </a:spcBef>
              <a:spcAft>
                <a:spcPts val="0"/>
              </a:spcAft>
              <a:buSzPts val="1100"/>
              <a:buNone/>
            </a:pPr>
            <a:r>
              <a:rPr lang="it-IT">
                <a:solidFill>
                  <a:schemeClr val="dk1"/>
                </a:solidFill>
              </a:rPr>
              <a:t>One Master Trainer is selected from each Skills4EOSC Competence Centre.</a:t>
            </a:r>
            <a:endParaRPr>
              <a:solidFill>
                <a:schemeClr val="dk1"/>
              </a:solidFill>
            </a:endParaRPr>
          </a:p>
          <a:p>
            <a:pPr marL="0" lvl="0" indent="0" algn="l" rtl="0">
              <a:lnSpc>
                <a:spcPct val="100000"/>
              </a:lnSpc>
              <a:spcBef>
                <a:spcPts val="0"/>
              </a:spcBef>
              <a:spcAft>
                <a:spcPts val="0"/>
              </a:spcAft>
              <a:buClr>
                <a:schemeClr val="dk1"/>
              </a:buClr>
              <a:buSzPts val="1200"/>
              <a:buFont typeface="Calibri"/>
              <a:buNone/>
            </a:pPr>
            <a:r>
              <a:rPr lang="it-IT">
                <a:solidFill>
                  <a:schemeClr val="dk1"/>
                </a:solidFill>
              </a:rPr>
              <a:t>Experts belonging to a Skills4EOSC Competence Centre.</a:t>
            </a:r>
            <a:endParaRPr>
              <a:solidFill>
                <a:schemeClr val="dk1"/>
              </a:solidFill>
            </a:endParaRPr>
          </a:p>
          <a:p>
            <a:pPr marL="0" lvl="0" indent="0" algn="l" rtl="0">
              <a:lnSpc>
                <a:spcPct val="100000"/>
              </a:lnSpc>
              <a:spcBef>
                <a:spcPts val="0"/>
              </a:spcBef>
              <a:spcAft>
                <a:spcPts val="0"/>
              </a:spcAft>
              <a:buClr>
                <a:schemeClr val="dk1"/>
              </a:buClr>
              <a:buSzPts val="1200"/>
              <a:buFont typeface="Calibri"/>
              <a:buNone/>
            </a:pPr>
            <a:r>
              <a:rPr lang="it-IT">
                <a:solidFill>
                  <a:schemeClr val="dk1"/>
                </a:solidFill>
              </a:rPr>
              <a:t>Each Competence Centre should have at least one Master Trainer in each MVS related to a specific research role.</a:t>
            </a:r>
            <a:endParaRPr>
              <a:solidFill>
                <a:schemeClr val="dk1"/>
              </a:solidFill>
            </a:endParaRPr>
          </a:p>
          <a:p>
            <a:pPr marL="0" lvl="0" indent="0" algn="l" rtl="0">
              <a:lnSpc>
                <a:spcPct val="100000"/>
              </a:lnSpc>
              <a:spcBef>
                <a:spcPts val="0"/>
              </a:spcBef>
              <a:spcAft>
                <a:spcPts val="0"/>
              </a:spcAft>
              <a:buClr>
                <a:schemeClr val="dk1"/>
              </a:buClr>
              <a:buSzPts val="1200"/>
              <a:buFont typeface="Calibri"/>
              <a:buNone/>
            </a:pPr>
            <a:r>
              <a:rPr lang="it-IT">
                <a:solidFill>
                  <a:schemeClr val="dk1"/>
                </a:solidFill>
              </a:rPr>
              <a:t>Master Trainers are trained by the Skills4EOSC community through the Training of Trainers (ToT) sessions. </a:t>
            </a:r>
            <a:endParaRPr>
              <a:solidFill>
                <a:schemeClr val="dk1"/>
              </a:solidFill>
            </a:endParaRPr>
          </a:p>
          <a:p>
            <a:pPr marL="0" lvl="0" indent="0" algn="l" rtl="0">
              <a:lnSpc>
                <a:spcPct val="100000"/>
              </a:lnSpc>
              <a:spcBef>
                <a:spcPts val="0"/>
              </a:spcBef>
              <a:spcAft>
                <a:spcPts val="0"/>
              </a:spcAft>
              <a:buSzPts val="1100"/>
              <a:buNone/>
            </a:pPr>
            <a:r>
              <a:rPr lang="it-IT">
                <a:solidFill>
                  <a:schemeClr val="dk1"/>
                </a:solidFill>
              </a:rPr>
              <a:t>After the ToT, the Master Trainers commit to sharing best practices and lessons learnt with their community trainers.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it-IT">
                <a:solidFill>
                  <a:schemeClr val="dk1"/>
                </a:solidFill>
              </a:rPr>
              <a:t>The process is replicated for each target role in the Skills4EOSC project.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it-IT">
                <a:solidFill>
                  <a:schemeClr val="dk1"/>
                </a:solidFill>
              </a:rPr>
              <a:t>For each role, a set of competences is defined in the MVS.</a:t>
            </a:r>
            <a:endParaRPr>
              <a:solidFill>
                <a:schemeClr val="dk1"/>
              </a:solidFill>
            </a:endParaRPr>
          </a:p>
          <a:p>
            <a:pPr marL="0" lvl="0" indent="0" algn="l" rtl="0">
              <a:lnSpc>
                <a:spcPct val="100000"/>
              </a:lnSpc>
              <a:spcBef>
                <a:spcPts val="0"/>
              </a:spcBef>
              <a:spcAft>
                <a:spcPts val="0"/>
              </a:spcAft>
              <a:buSzPts val="1100"/>
              <a:buNone/>
            </a:pPr>
            <a:r>
              <a:rPr lang="it-IT">
                <a:solidFill>
                  <a:schemeClr val="dk1"/>
                </a:solidFill>
              </a:rPr>
              <a:t>Training of Trainers is designed and delivered to Master Trainers belonging to the Competence Centre Nodes of the Skills4EOSC Network.</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Clr>
                <a:schemeClr val="dk1"/>
              </a:buClr>
              <a:buSzPts val="1200"/>
              <a:buFont typeface="Calibri"/>
              <a:buNone/>
            </a:pPr>
            <a:r>
              <a:rPr lang="it-IT" sz="1100"/>
              <a:t>Experts belonging to a Skills4EOSC Competence Centre.</a:t>
            </a:r>
            <a:endParaRPr sz="1600"/>
          </a:p>
          <a:p>
            <a:pPr marL="0" lvl="0" indent="0" algn="l" rtl="0">
              <a:lnSpc>
                <a:spcPct val="100000"/>
              </a:lnSpc>
              <a:spcBef>
                <a:spcPts val="0"/>
              </a:spcBef>
              <a:spcAft>
                <a:spcPts val="0"/>
              </a:spcAft>
              <a:buClr>
                <a:schemeClr val="dk1"/>
              </a:buClr>
              <a:buSzPts val="1200"/>
              <a:buFont typeface="Calibri"/>
              <a:buNone/>
            </a:pPr>
            <a:r>
              <a:rPr lang="it-IT" sz="1100"/>
              <a:t>Each Competence Centre should have at least one Master Trainer in each MVS related to a specific research role.</a:t>
            </a:r>
            <a:endParaRPr sz="1600"/>
          </a:p>
          <a:p>
            <a:pPr marL="0" lvl="0" indent="0" algn="l" rtl="0">
              <a:lnSpc>
                <a:spcPct val="100000"/>
              </a:lnSpc>
              <a:spcBef>
                <a:spcPts val="0"/>
              </a:spcBef>
              <a:spcAft>
                <a:spcPts val="0"/>
              </a:spcAft>
              <a:buClr>
                <a:schemeClr val="dk1"/>
              </a:buClr>
              <a:buSzPts val="1200"/>
              <a:buFont typeface="Calibri"/>
              <a:buNone/>
            </a:pPr>
            <a:r>
              <a:rPr lang="it-IT" sz="1100"/>
              <a:t>Master Trainers are trained by the Skills4EOSC community through the Training of Trainers (ToT) sessions. </a:t>
            </a:r>
            <a:endParaRPr/>
          </a:p>
          <a:p>
            <a:pPr marL="0" lvl="0" indent="0" algn="l" rtl="0">
              <a:lnSpc>
                <a:spcPct val="100000"/>
              </a:lnSpc>
              <a:spcBef>
                <a:spcPts val="0"/>
              </a:spcBef>
              <a:spcAft>
                <a:spcPts val="0"/>
              </a:spcAft>
              <a:buClr>
                <a:schemeClr val="dk1"/>
              </a:buClr>
              <a:buSzPts val="1200"/>
              <a:buFont typeface="Calibri"/>
              <a:buNone/>
            </a:pPr>
            <a:r>
              <a:rPr lang="it-IT" sz="1100"/>
              <a:t>After the ToT, the Master Trainers commit to sharing best practices and lessons learnt with their community trainers. </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ee5ebd5be6_0_78:notes"/>
          <p:cNvSpPr>
            <a:spLocks noGrp="1" noRot="1" noChangeAspect="1"/>
          </p:cNvSpPr>
          <p:nvPr>
            <p:ph type="sldImg" idx="2"/>
          </p:nvPr>
        </p:nvSpPr>
        <p:spPr>
          <a:xfrm>
            <a:off x="-490538" y="0"/>
            <a:ext cx="2246313" cy="12652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 name="Google Shape;389;g2ee5ebd5be6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r>
              <a:rPr lang="it-IT"/>
              <a:t>The Skills4EOSC CC is dedicated to developing and sharing expertise in Open Science, FAIR, EOSC related fields. </a:t>
            </a:r>
            <a:endParaRPr/>
          </a:p>
          <a:p>
            <a:pPr marL="0" lvl="0" indent="0" algn="l" rtl="0">
              <a:lnSpc>
                <a:spcPct val="100000"/>
              </a:lnSpc>
              <a:spcBef>
                <a:spcPts val="0"/>
              </a:spcBef>
              <a:spcAft>
                <a:spcPts val="0"/>
              </a:spcAft>
              <a:buSzPts val="1100"/>
              <a:buNone/>
            </a:pPr>
            <a:r>
              <a:rPr lang="it-IT"/>
              <a:t>It serves as a hub of knowledge and resources for the Country/Region/Domain, and its main goal is to improve the overall competency in the area covered by Skills4EOSC.</a:t>
            </a:r>
            <a:endParaRPr/>
          </a:p>
          <a:p>
            <a:pPr marL="0" lvl="0" indent="0" algn="l" rtl="0">
              <a:lnSpc>
                <a:spcPct val="100000"/>
              </a:lnSpc>
              <a:spcBef>
                <a:spcPts val="0"/>
              </a:spcBef>
              <a:spcAft>
                <a:spcPts val="0"/>
              </a:spcAft>
              <a:buSzPts val="1100"/>
              <a:buNone/>
            </a:pPr>
            <a:r>
              <a:rPr lang="it-IT"/>
              <a:t>The Skills4EOSC CC includes a team of experts who possess in-depth knowledge and experience in the field of OS, FAIR and EOSC. They are responsible for conducting research, providing training and education, and advising other members of the organization on best practices and strategies.</a:t>
            </a:r>
            <a:endParaRPr/>
          </a:p>
          <a:p>
            <a:pPr marL="0" lvl="0" indent="0" algn="l" rtl="0">
              <a:lnSpc>
                <a:spcPct val="100000"/>
              </a:lnSpc>
              <a:spcBef>
                <a:spcPts val="0"/>
              </a:spcBef>
              <a:spcAft>
                <a:spcPts val="0"/>
              </a:spcAft>
              <a:buSzPts val="1100"/>
              <a:buNone/>
            </a:pPr>
            <a:r>
              <a:rPr lang="it-IT"/>
              <a:t>The CC may also develop and maintain a repository of information, tools, and resources related to the area of expertise. This can include publications, white papers, case studies, and other materials that can be accessed by employees within the organization.</a:t>
            </a:r>
            <a:endParaRPr/>
          </a:p>
          <a:p>
            <a:pPr marL="0" lvl="0" indent="0" algn="l" rtl="0">
              <a:lnSpc>
                <a:spcPct val="100000"/>
              </a:lnSpc>
              <a:spcBef>
                <a:spcPts val="0"/>
              </a:spcBef>
              <a:spcAft>
                <a:spcPts val="0"/>
              </a:spcAft>
              <a:buSzPts val="1100"/>
              <a:buNone/>
            </a:pPr>
            <a:r>
              <a:rPr lang="it-IT"/>
              <a:t>Overall, a competence center plays a critical role in fostering a culture of continuous learning and improvement within an organization. By providing access to specialized knowledge and expertise, it can help the organization stay ahead of the curve in its chosen field and drive innovation and growth.</a:t>
            </a:r>
            <a:endParaRPr/>
          </a:p>
          <a:p>
            <a:pPr marL="0" lvl="0" indent="0" algn="l" rtl="0">
              <a:lnSpc>
                <a:spcPct val="100000"/>
              </a:lnSpc>
              <a:spcBef>
                <a:spcPts val="0"/>
              </a:spcBef>
              <a:spcAft>
                <a:spcPts val="0"/>
              </a:spcAft>
              <a:buSzPts val="1100"/>
              <a:buNone/>
            </a:pPr>
            <a:endParaRPr/>
          </a:p>
        </p:txBody>
      </p:sp>
      <p:sp>
        <p:nvSpPr>
          <p:cNvPr id="390" name="Google Shape;390;g2ee5ebd5be6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it-IT"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ee5ebd5be6_0_8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2ee5ebd5be6_0_8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ee5ebd5be6_0_163:notes"/>
          <p:cNvSpPr>
            <a:spLocks noGrp="1" noRot="1" noChangeAspect="1"/>
          </p:cNvSpPr>
          <p:nvPr>
            <p:ph type="sldImg" idx="2"/>
          </p:nvPr>
        </p:nvSpPr>
        <p:spPr>
          <a:xfrm>
            <a:off x="-1166813" y="0"/>
            <a:ext cx="5334000" cy="3000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g2ee5ebd5be6_0_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endParaRPr/>
          </a:p>
        </p:txBody>
      </p:sp>
      <p:sp>
        <p:nvSpPr>
          <p:cNvPr id="405" name="Google Shape;405;g2ee5ebd5be6_0_1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it-IT"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ee5ebd5be6_0_169:notes"/>
          <p:cNvSpPr>
            <a:spLocks noGrp="1" noRot="1" noChangeAspect="1"/>
          </p:cNvSpPr>
          <p:nvPr>
            <p:ph type="sldImg" idx="2"/>
          </p:nvPr>
        </p:nvSpPr>
        <p:spPr>
          <a:xfrm>
            <a:off x="-1166813" y="0"/>
            <a:ext cx="5334000" cy="3000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g2ee5ebd5be6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endParaRPr/>
          </a:p>
        </p:txBody>
      </p:sp>
      <p:sp>
        <p:nvSpPr>
          <p:cNvPr id="412" name="Google Shape;412;g2ee5ebd5be6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it-IT"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ee5ebd5be6_0_17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g2ee5ebd5be6_0_17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3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p13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b48297e7ae_0_10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 name="Google Shape;105;g2b48297e7ae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endParaRPr/>
          </a:p>
        </p:txBody>
      </p:sp>
      <p:sp>
        <p:nvSpPr>
          <p:cNvPr id="106" name="Google Shape;106;g2b48297e7ae_0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1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3:notes"/>
          <p:cNvSpPr txBox="1">
            <a:spLocks noGrp="1"/>
          </p:cNvSpPr>
          <p:nvPr>
            <p:ph type="body" idx="1"/>
          </p:nvPr>
        </p:nvSpPr>
        <p:spPr>
          <a:xfrm>
            <a:off x="685800" y="4400550"/>
            <a:ext cx="5486400" cy="3600599"/>
          </a:xfrm>
          <a:prstGeom prst="rect">
            <a:avLst/>
          </a:prstGeom>
          <a:noFill/>
          <a:ln>
            <a:noFill/>
          </a:ln>
        </p:spPr>
        <p:txBody>
          <a:bodyPr spcFirstLastPara="1" wrap="square" lIns="91400" tIns="45675" rIns="91400" bIns="45675" anchor="t" anchorCtr="0">
            <a:noAutofit/>
          </a:bodyPr>
          <a:lstStyle/>
          <a:p>
            <a:pPr marL="0" lvl="0" indent="0" algn="l" rtl="0">
              <a:lnSpc>
                <a:spcPct val="100000"/>
              </a:lnSpc>
              <a:spcBef>
                <a:spcPts val="0"/>
              </a:spcBef>
              <a:spcAft>
                <a:spcPts val="0"/>
              </a:spcAft>
              <a:buClr>
                <a:schemeClr val="dk1"/>
              </a:buClr>
              <a:buSzPts val="1200"/>
              <a:buFont typeface="Calibri"/>
              <a:buNone/>
            </a:pPr>
            <a:r>
              <a:rPr lang="it-IT"/>
              <a:t>The Skills4EOSC CC is dedicated to developing and sharing expertise in Open Science, FAIR, EOSC related fields. </a:t>
            </a:r>
            <a:endParaRPr/>
          </a:p>
          <a:p>
            <a:pPr marL="0" lvl="0" indent="0" algn="l" rtl="0">
              <a:lnSpc>
                <a:spcPct val="100000"/>
              </a:lnSpc>
              <a:spcBef>
                <a:spcPts val="0"/>
              </a:spcBef>
              <a:spcAft>
                <a:spcPts val="0"/>
              </a:spcAft>
              <a:buClr>
                <a:schemeClr val="dk1"/>
              </a:buClr>
              <a:buSzPts val="1200"/>
              <a:buFont typeface="Calibri"/>
              <a:buNone/>
            </a:pPr>
            <a:r>
              <a:rPr lang="it-IT"/>
              <a:t>It serves as a hub of knowledge and resources for the Country/Region/Domain, and its main goal is to improve the overall competency in the area covered by Skills4EOSC.</a:t>
            </a:r>
            <a:endParaRPr/>
          </a:p>
          <a:p>
            <a:pPr marL="0" lvl="0" indent="0" algn="l" rtl="0">
              <a:lnSpc>
                <a:spcPct val="100000"/>
              </a:lnSpc>
              <a:spcBef>
                <a:spcPts val="0"/>
              </a:spcBef>
              <a:spcAft>
                <a:spcPts val="0"/>
              </a:spcAft>
              <a:buClr>
                <a:schemeClr val="dk1"/>
              </a:buClr>
              <a:buSzPts val="1200"/>
              <a:buFont typeface="Calibri"/>
              <a:buNone/>
            </a:pPr>
            <a:r>
              <a:rPr lang="it-IT"/>
              <a:t>The Skills4EOSC CC includes a team of experts who possess in-depth knowledge and experience in the field of OS, FAIR and EOSC. They are responsible for conducting research, providing training and education, and advising other members of the organization on best practices and strategies.</a:t>
            </a:r>
            <a:endParaRPr/>
          </a:p>
          <a:p>
            <a:pPr marL="0" lvl="0" indent="0" algn="l" rtl="0">
              <a:lnSpc>
                <a:spcPct val="100000"/>
              </a:lnSpc>
              <a:spcBef>
                <a:spcPts val="0"/>
              </a:spcBef>
              <a:spcAft>
                <a:spcPts val="0"/>
              </a:spcAft>
              <a:buClr>
                <a:schemeClr val="dk1"/>
              </a:buClr>
              <a:buSzPts val="1200"/>
              <a:buFont typeface="Calibri"/>
              <a:buNone/>
            </a:pPr>
            <a:r>
              <a:rPr lang="it-IT"/>
              <a:t>The CC may also develop and maintain a repository of information, tools, and resources related to the area of expertise. This can include publications, white papers, case studies, and other materials that can be accessed by employees within the organization.</a:t>
            </a:r>
            <a:endParaRPr/>
          </a:p>
          <a:p>
            <a:pPr marL="0" lvl="0" indent="0" algn="l" rtl="0">
              <a:lnSpc>
                <a:spcPct val="100000"/>
              </a:lnSpc>
              <a:spcBef>
                <a:spcPts val="0"/>
              </a:spcBef>
              <a:spcAft>
                <a:spcPts val="0"/>
              </a:spcAft>
              <a:buClr>
                <a:schemeClr val="dk1"/>
              </a:buClr>
              <a:buSzPts val="1200"/>
              <a:buFont typeface="Calibri"/>
              <a:buNone/>
            </a:pPr>
            <a:r>
              <a:rPr lang="it-IT"/>
              <a:t>Overall, a competence  plays a critical role in fostering a culture of continuous learning and improvement within an organization. By providing access to specialized knowledge and expertise, it can help the organization stay ahead of the curve in its chosen field and drive innovation and growth.</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13:notes"/>
          <p:cNvSpPr txBox="1">
            <a:spLocks noGrp="1"/>
          </p:cNvSpPr>
          <p:nvPr>
            <p:ph type="sldNum" idx="12"/>
          </p:nvPr>
        </p:nvSpPr>
        <p:spPr>
          <a:xfrm>
            <a:off x="3884612" y="8685212"/>
            <a:ext cx="2971800" cy="458699"/>
          </a:xfrm>
          <a:prstGeom prst="rect">
            <a:avLst/>
          </a:prstGeom>
          <a:noFill/>
          <a:ln>
            <a:noFill/>
          </a:ln>
        </p:spPr>
        <p:txBody>
          <a:bodyPr spcFirstLastPara="1" wrap="square" lIns="91400" tIns="45675" rIns="91400" bIns="45675"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it-IT"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29:notes"/>
          <p:cNvSpPr txBox="1">
            <a:spLocks noGrp="1"/>
          </p:cNvSpPr>
          <p:nvPr>
            <p:ph type="body" idx="1"/>
          </p:nvPr>
        </p:nvSpPr>
        <p:spPr>
          <a:xfrm>
            <a:off x="685800" y="4400550"/>
            <a:ext cx="5486400" cy="3600599"/>
          </a:xfrm>
          <a:prstGeom prst="rect">
            <a:avLst/>
          </a:prstGeom>
          <a:noFill/>
          <a:ln>
            <a:noFill/>
          </a:ln>
        </p:spPr>
        <p:txBody>
          <a:bodyPr spcFirstLastPara="1" wrap="square" lIns="91400" tIns="45675" rIns="91400" bIns="45675" anchor="t" anchorCtr="0">
            <a:noAutofit/>
          </a:bodyPr>
          <a:lstStyle/>
          <a:p>
            <a:pPr marL="0" lvl="0" indent="0" algn="l" rtl="0">
              <a:lnSpc>
                <a:spcPct val="100000"/>
              </a:lnSpc>
              <a:spcBef>
                <a:spcPts val="0"/>
              </a:spcBef>
              <a:spcAft>
                <a:spcPts val="0"/>
              </a:spcAft>
              <a:buClr>
                <a:schemeClr val="dk1"/>
              </a:buClr>
              <a:buSzPts val="1200"/>
              <a:buFont typeface="Calibri"/>
              <a:buNone/>
            </a:pPr>
            <a:r>
              <a:rPr lang="it-IT"/>
              <a:t>Foto di </a:t>
            </a:r>
            <a:r>
              <a:rPr lang="it-IT" u="sng">
                <a:solidFill>
                  <a:schemeClr val="hlink"/>
                </a:solidFill>
                <a:hlinkClick r:id="rId3"/>
              </a:rPr>
              <a:t>Clarisse Croset</a:t>
            </a:r>
            <a:r>
              <a:rPr lang="it-IT"/>
              <a:t> su </a:t>
            </a:r>
            <a:r>
              <a:rPr lang="it-IT" u="sng">
                <a:solidFill>
                  <a:schemeClr val="hlink"/>
                </a:solidFill>
                <a:hlinkClick r:id="rId4"/>
              </a:rPr>
              <a:t>Unsplash</a:t>
            </a:r>
            <a:r>
              <a:rPr lang="it-IT"/>
              <a:t> </a:t>
            </a:r>
            <a:endParaRPr/>
          </a:p>
        </p:txBody>
      </p:sp>
      <p:sp>
        <p:nvSpPr>
          <p:cNvPr id="173" name="Google Shape;173;p29:notes"/>
          <p:cNvSpPr txBox="1">
            <a:spLocks noGrp="1"/>
          </p:cNvSpPr>
          <p:nvPr>
            <p:ph type="sldNum" idx="12"/>
          </p:nvPr>
        </p:nvSpPr>
        <p:spPr>
          <a:xfrm>
            <a:off x="3884612" y="8685212"/>
            <a:ext cx="2971800" cy="458699"/>
          </a:xfrm>
          <a:prstGeom prst="rect">
            <a:avLst/>
          </a:prstGeom>
          <a:noFill/>
          <a:ln>
            <a:noFill/>
          </a:ln>
        </p:spPr>
        <p:txBody>
          <a:bodyPr spcFirstLastPara="1" wrap="square" lIns="91400" tIns="45675" rIns="91400" bIns="45675"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it-IT"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2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33"/>
          <p:cNvSpPr txBox="1">
            <a:spLocks noGrp="1"/>
          </p:cNvSpPr>
          <p:nvPr>
            <p:ph type="ctrTitle"/>
          </p:nvPr>
        </p:nvSpPr>
        <p:spPr>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133"/>
          <p:cNvSpPr txBox="1">
            <a:spLocks noGrp="1"/>
          </p:cNvSpPr>
          <p:nvPr>
            <p:ph type="subTitle" idx="1"/>
          </p:nvPr>
        </p:nvSpPr>
        <p:spPr>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Diapositiva titolo">
  <p:cSld name="3_Diapositiva titolo">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40"/>
          <p:cNvSpPr txBox="1">
            <a:spLocks noGrp="1"/>
          </p:cNvSpPr>
          <p:nvPr>
            <p:ph type="ctrTitle"/>
          </p:nvPr>
        </p:nvSpPr>
        <p:spPr>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40"/>
          <p:cNvSpPr txBox="1">
            <a:spLocks noGrp="1"/>
          </p:cNvSpPr>
          <p:nvPr>
            <p:ph type="subTitle" idx="1"/>
          </p:nvPr>
        </p:nvSpPr>
        <p:spPr>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Diapositiva titolo">
  <p:cSld name="2_Diapositiva titolo">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42"/>
          <p:cNvSpPr txBox="1">
            <a:spLocks noGrp="1"/>
          </p:cNvSpPr>
          <p:nvPr>
            <p:ph type="ctrTitle"/>
          </p:nvPr>
        </p:nvSpPr>
        <p:spPr>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2"/>
          <p:cNvSpPr txBox="1">
            <a:spLocks noGrp="1"/>
          </p:cNvSpPr>
          <p:nvPr>
            <p:ph type="subTitle" idx="1"/>
          </p:nvPr>
        </p:nvSpPr>
        <p:spPr>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Diapositiva titolo">
  <p:cSld name="4_Diapositiva titolo">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3"/>
          <p:cNvSpPr txBox="1">
            <a:spLocks noGrp="1"/>
          </p:cNvSpPr>
          <p:nvPr>
            <p:ph type="ctrTitle"/>
          </p:nvPr>
        </p:nvSpPr>
        <p:spPr>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3"/>
          <p:cNvSpPr txBox="1">
            <a:spLocks noGrp="1"/>
          </p:cNvSpPr>
          <p:nvPr>
            <p:ph type="subTitle" idx="1"/>
          </p:nvPr>
        </p:nvSpPr>
        <p:spPr>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56"/>
        <p:cNvGrpSpPr/>
        <p:nvPr/>
      </p:nvGrpSpPr>
      <p:grpSpPr>
        <a:xfrm>
          <a:off x="0" y="0"/>
          <a:ext cx="0" cy="0"/>
          <a:chOff x="0" y="0"/>
          <a:chExt cx="0" cy="0"/>
        </a:xfrm>
      </p:grpSpPr>
      <p:sp>
        <p:nvSpPr>
          <p:cNvPr id="57" name="Google Shape;57;p144"/>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44"/>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59"/>
        <p:cNvGrpSpPr/>
        <p:nvPr/>
      </p:nvGrpSpPr>
      <p:grpSpPr>
        <a:xfrm>
          <a:off x="0" y="0"/>
          <a:ext cx="0" cy="0"/>
          <a:chOff x="0" y="0"/>
          <a:chExt cx="0" cy="0"/>
        </a:xfrm>
      </p:grpSpPr>
      <p:sp>
        <p:nvSpPr>
          <p:cNvPr id="60" name="Google Shape;60;p145"/>
          <p:cNvSpPr txBox="1">
            <a:spLocks noGrp="1"/>
          </p:cNvSpPr>
          <p:nvPr>
            <p:ph type="title"/>
          </p:nvPr>
        </p:nvSpPr>
        <p:spPr>
          <a:xfrm>
            <a:off x="839788"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4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145"/>
          <p:cNvSpPr txBox="1">
            <a:spLocks noGrp="1"/>
          </p:cNvSpPr>
          <p:nvPr>
            <p:ph type="body" idx="2"/>
          </p:nvPr>
        </p:nvSpPr>
        <p:spPr>
          <a:xfrm>
            <a:off x="839789" y="2505074"/>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45"/>
          <p:cNvSpPr txBox="1">
            <a:spLocks noGrp="1"/>
          </p:cNvSpPr>
          <p:nvPr>
            <p:ph type="body" idx="3"/>
          </p:nvPr>
        </p:nvSpPr>
        <p:spPr>
          <a:xfrm>
            <a:off x="6172202"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145"/>
          <p:cNvSpPr txBox="1">
            <a:spLocks noGrp="1"/>
          </p:cNvSpPr>
          <p:nvPr>
            <p:ph type="body" idx="4"/>
          </p:nvPr>
        </p:nvSpPr>
        <p:spPr>
          <a:xfrm>
            <a:off x="6172202" y="2505074"/>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45"/>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66"/>
        <p:cNvGrpSpPr/>
        <p:nvPr/>
      </p:nvGrpSpPr>
      <p:grpSpPr>
        <a:xfrm>
          <a:off x="0" y="0"/>
          <a:ext cx="0" cy="0"/>
          <a:chOff x="0" y="0"/>
          <a:chExt cx="0" cy="0"/>
        </a:xfrm>
      </p:grpSpPr>
      <p:sp>
        <p:nvSpPr>
          <p:cNvPr id="67" name="Google Shape;67;p146"/>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46"/>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70"/>
        <p:cNvGrpSpPr/>
        <p:nvPr/>
      </p:nvGrpSpPr>
      <p:grpSpPr>
        <a:xfrm>
          <a:off x="0" y="0"/>
          <a:ext cx="0" cy="0"/>
          <a:chOff x="0" y="0"/>
          <a:chExt cx="0" cy="0"/>
        </a:xfrm>
      </p:grpSpPr>
      <p:sp>
        <p:nvSpPr>
          <p:cNvPr id="71" name="Google Shape;71;p147"/>
          <p:cNvSpPr txBox="1">
            <a:spLocks noGrp="1"/>
          </p:cNvSpPr>
          <p:nvPr>
            <p:ph type="title"/>
          </p:nvPr>
        </p:nvSpPr>
        <p:spPr>
          <a:xfrm rot="5400000">
            <a:off x="7133433"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47"/>
          <p:cNvSpPr txBox="1">
            <a:spLocks noGrp="1"/>
          </p:cNvSpPr>
          <p:nvPr>
            <p:ph type="body" idx="1"/>
          </p:nvPr>
        </p:nvSpPr>
        <p:spPr>
          <a:xfrm rot="5400000">
            <a:off x="1799433"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47"/>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Immagine con didascalia">
  <p:cSld name="1_Immagine con didascalia">
    <p:spTree>
      <p:nvGrpSpPr>
        <p:cNvPr id="1" name="Shape 74"/>
        <p:cNvGrpSpPr/>
        <p:nvPr/>
      </p:nvGrpSpPr>
      <p:grpSpPr>
        <a:xfrm>
          <a:off x="0" y="0"/>
          <a:ext cx="0" cy="0"/>
          <a:chOff x="0" y="0"/>
          <a:chExt cx="0" cy="0"/>
        </a:xfrm>
      </p:grpSpPr>
      <p:sp>
        <p:nvSpPr>
          <p:cNvPr id="75" name="Google Shape;75;g2ee5ebd5be6_0_15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SzPts val="4400"/>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g2ee5ebd5be6_0_158"/>
          <p:cNvSpPr>
            <a:spLocks noGrp="1"/>
          </p:cNvSpPr>
          <p:nvPr>
            <p:ph type="pic" idx="2"/>
          </p:nvPr>
        </p:nvSpPr>
        <p:spPr>
          <a:xfrm>
            <a:off x="5183188" y="987429"/>
            <a:ext cx="6172200" cy="4873500"/>
          </a:xfrm>
          <a:prstGeom prst="rect">
            <a:avLst/>
          </a:prstGeom>
          <a:noFill/>
          <a:ln>
            <a:noFill/>
          </a:ln>
        </p:spPr>
      </p:sp>
      <p:sp>
        <p:nvSpPr>
          <p:cNvPr id="77" name="Google Shape;77;g2ee5ebd5be6_0_15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SzPts val="2800"/>
              <a:buNone/>
              <a:defRPr sz="1600"/>
            </a:lvl1pPr>
            <a:lvl2pPr marL="914400" lvl="1" indent="-228600" algn="l" rtl="0">
              <a:lnSpc>
                <a:spcPct val="90000"/>
              </a:lnSpc>
              <a:spcBef>
                <a:spcPts val="500"/>
              </a:spcBef>
              <a:spcAft>
                <a:spcPts val="0"/>
              </a:spcAft>
              <a:buSzPts val="2400"/>
              <a:buNone/>
              <a:defRPr sz="1400"/>
            </a:lvl2pPr>
            <a:lvl3pPr marL="1371600" lvl="2" indent="-228600" algn="l" rtl="0">
              <a:lnSpc>
                <a:spcPct val="90000"/>
              </a:lnSpc>
              <a:spcBef>
                <a:spcPts val="500"/>
              </a:spcBef>
              <a:spcAft>
                <a:spcPts val="0"/>
              </a:spcAft>
              <a:buSzPts val="2000"/>
              <a:buNone/>
              <a:defRPr sz="1200"/>
            </a:lvl3pPr>
            <a:lvl4pPr marL="1828800" lvl="3" indent="-228600" algn="l" rtl="0">
              <a:lnSpc>
                <a:spcPct val="90000"/>
              </a:lnSpc>
              <a:spcBef>
                <a:spcPts val="500"/>
              </a:spcBef>
              <a:spcAft>
                <a:spcPts val="0"/>
              </a:spcAft>
              <a:buSzPts val="1800"/>
              <a:buNone/>
              <a:defRPr sz="1000"/>
            </a:lvl4pPr>
            <a:lvl5pPr marL="2286000" lvl="4" indent="-228600" algn="l" rtl="0">
              <a:lnSpc>
                <a:spcPct val="90000"/>
              </a:lnSpc>
              <a:spcBef>
                <a:spcPts val="500"/>
              </a:spcBef>
              <a:spcAft>
                <a:spcPts val="0"/>
              </a:spcAft>
              <a:buSzPts val="1800"/>
              <a:buNone/>
              <a:defRPr sz="1000"/>
            </a:lvl5pPr>
            <a:lvl6pPr marL="2743200" lvl="5" indent="-228600" algn="l" rtl="0">
              <a:lnSpc>
                <a:spcPct val="90000"/>
              </a:lnSpc>
              <a:spcBef>
                <a:spcPts val="500"/>
              </a:spcBef>
              <a:spcAft>
                <a:spcPts val="0"/>
              </a:spcAft>
              <a:buSzPts val="1800"/>
              <a:buNone/>
              <a:defRPr sz="1000"/>
            </a:lvl6pPr>
            <a:lvl7pPr marL="3200400" lvl="6" indent="-228600" algn="l" rtl="0">
              <a:lnSpc>
                <a:spcPct val="90000"/>
              </a:lnSpc>
              <a:spcBef>
                <a:spcPts val="500"/>
              </a:spcBef>
              <a:spcAft>
                <a:spcPts val="0"/>
              </a:spcAft>
              <a:buSzPts val="1800"/>
              <a:buNone/>
              <a:defRPr sz="1000"/>
            </a:lvl7pPr>
            <a:lvl8pPr marL="3657600" lvl="7" indent="-228600" algn="l" rtl="0">
              <a:lnSpc>
                <a:spcPct val="90000"/>
              </a:lnSpc>
              <a:spcBef>
                <a:spcPts val="500"/>
              </a:spcBef>
              <a:spcAft>
                <a:spcPts val="0"/>
              </a:spcAft>
              <a:buSzPts val="1800"/>
              <a:buNone/>
              <a:defRPr sz="1000"/>
            </a:lvl8pPr>
            <a:lvl9pPr marL="4114800" lvl="8" indent="-228600" algn="l" rtl="0">
              <a:lnSpc>
                <a:spcPct val="90000"/>
              </a:lnSpc>
              <a:spcBef>
                <a:spcPts val="500"/>
              </a:spcBef>
              <a:spcAft>
                <a:spcPts val="0"/>
              </a:spcAft>
              <a:buSzPts val="1800"/>
              <a:buNone/>
              <a:defRPr sz="1000"/>
            </a:lvl9pPr>
          </a:lstStyle>
          <a:p>
            <a:endParaRPr/>
          </a:p>
        </p:txBody>
      </p:sp>
      <p:sp>
        <p:nvSpPr>
          <p:cNvPr id="78" name="Google Shape;78;g2ee5ebd5be6_0_158"/>
          <p:cNvSpPr txBox="1">
            <a:spLocks noGrp="1"/>
          </p:cNvSpPr>
          <p:nvPr>
            <p:ph type="ftr" idx="11"/>
          </p:nvPr>
        </p:nvSpPr>
        <p:spPr>
          <a:xfrm>
            <a:off x="1578203" y="6413084"/>
            <a:ext cx="53694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12"/>
        <p:cNvGrpSpPr/>
        <p:nvPr/>
      </p:nvGrpSpPr>
      <p:grpSpPr>
        <a:xfrm>
          <a:off x="0" y="0"/>
          <a:ext cx="0" cy="0"/>
          <a:chOff x="0" y="0"/>
          <a:chExt cx="0" cy="0"/>
        </a:xfrm>
      </p:grpSpPr>
      <p:sp>
        <p:nvSpPr>
          <p:cNvPr id="13" name="Google Shape;13;p137"/>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 name="Google Shape;15;p1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 name="Google Shape;16;p137"/>
          <p:cNvSpPr txBox="1">
            <a:spLocks noGrp="1"/>
          </p:cNvSpPr>
          <p:nvPr>
            <p:ph type="sldNum" idx="12"/>
          </p:nvPr>
        </p:nvSpPr>
        <p:spPr>
          <a:xfrm>
            <a:off x="7569724" y="6356354"/>
            <a:ext cx="3784076"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
        <p:nvSpPr>
          <p:cNvPr id="17" name="Google Shape;17;p137"/>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18"/>
        <p:cNvGrpSpPr/>
        <p:nvPr/>
      </p:nvGrpSpPr>
      <p:grpSpPr>
        <a:xfrm>
          <a:off x="0" y="0"/>
          <a:ext cx="0" cy="0"/>
          <a:chOff x="0" y="0"/>
          <a:chExt cx="0" cy="0"/>
        </a:xfrm>
      </p:grpSpPr>
      <p:sp>
        <p:nvSpPr>
          <p:cNvPr id="19" name="Google Shape;19;p1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icksand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6"/>
          <p:cNvSpPr txBox="1">
            <a:spLocks noGrp="1"/>
          </p:cNvSpPr>
          <p:nvPr>
            <p:ph type="body" idx="1"/>
          </p:nvPr>
        </p:nvSpPr>
        <p:spPr>
          <a:xfrm>
            <a:off x="5183188" y="987429"/>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 name="Google Shape;21;p1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 name="Google Shape;22;p136"/>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23"/>
        <p:cNvGrpSpPr/>
        <p:nvPr/>
      </p:nvGrpSpPr>
      <p:grpSpPr>
        <a:xfrm>
          <a:off x="0" y="0"/>
          <a:ext cx="0" cy="0"/>
          <a:chOff x="0" y="0"/>
          <a:chExt cx="0" cy="0"/>
        </a:xfrm>
      </p:grpSpPr>
      <p:sp>
        <p:nvSpPr>
          <p:cNvPr id="24" name="Google Shape;24;p134"/>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34"/>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27"/>
        <p:cNvGrpSpPr/>
        <p:nvPr/>
      </p:nvGrpSpPr>
      <p:grpSpPr>
        <a:xfrm>
          <a:off x="0" y="0"/>
          <a:ext cx="0" cy="0"/>
          <a:chOff x="0" y="0"/>
          <a:chExt cx="0" cy="0"/>
        </a:xfrm>
      </p:grpSpPr>
      <p:sp>
        <p:nvSpPr>
          <p:cNvPr id="28" name="Google Shape;28;p139"/>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29"/>
        <p:cNvGrpSpPr/>
        <p:nvPr/>
      </p:nvGrpSpPr>
      <p:grpSpPr>
        <a:xfrm>
          <a:off x="0" y="0"/>
          <a:ext cx="0" cy="0"/>
          <a:chOff x="0" y="0"/>
          <a:chExt cx="0" cy="0"/>
        </a:xfrm>
      </p:grpSpPr>
      <p:sp>
        <p:nvSpPr>
          <p:cNvPr id="30" name="Google Shape;30;p1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icksand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8"/>
          <p:cNvSpPr>
            <a:spLocks noGrp="1"/>
          </p:cNvSpPr>
          <p:nvPr>
            <p:ph type="pic" idx="2"/>
          </p:nvPr>
        </p:nvSpPr>
        <p:spPr>
          <a:xfrm>
            <a:off x="5183188" y="987429"/>
            <a:ext cx="6172200" cy="4873625"/>
          </a:xfrm>
          <a:prstGeom prst="rect">
            <a:avLst/>
          </a:prstGeom>
          <a:noFill/>
          <a:ln>
            <a:noFill/>
          </a:ln>
        </p:spPr>
      </p:sp>
      <p:sp>
        <p:nvSpPr>
          <p:cNvPr id="32" name="Google Shape;32;p1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 name="Google Shape;33;p138"/>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41"/>
          <p:cNvSpPr txBox="1">
            <a:spLocks noGrp="1"/>
          </p:cNvSpPr>
          <p:nvPr>
            <p:ph type="title"/>
          </p:nvPr>
        </p:nvSpPr>
        <p:spPr>
          <a:xfrm>
            <a:off x="84841" y="2677217"/>
            <a:ext cx="6155703" cy="215873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005390"/>
              </a:buClr>
              <a:buSzPts val="4800"/>
              <a:buFont typeface="Quicksand SemiBold"/>
              <a:buNone/>
              <a:defRPr sz="4800">
                <a:solidFill>
                  <a:srgbClr val="00539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41"/>
          <p:cNvSpPr txBox="1">
            <a:spLocks noGrp="1"/>
          </p:cNvSpPr>
          <p:nvPr>
            <p:ph type="body" idx="1"/>
          </p:nvPr>
        </p:nvSpPr>
        <p:spPr>
          <a:xfrm>
            <a:off x="84841" y="4846607"/>
            <a:ext cx="6155703" cy="14435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2D050"/>
              </a:buClr>
              <a:buSzPts val="2400"/>
              <a:buNone/>
              <a:defRPr sz="2400">
                <a:solidFill>
                  <a:srgbClr val="92D050"/>
                </a:solidFill>
                <a:latin typeface="Quicksand SemiBold"/>
                <a:ea typeface="Quicksand SemiBold"/>
                <a:cs typeface="Quicksand SemiBold"/>
                <a:sym typeface="Quicksand SemiBold"/>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Page 3">
  <p:cSld name="Text Page 3">
    <p:spTree>
      <p:nvGrpSpPr>
        <p:cNvPr id="1" name="Shape 37"/>
        <p:cNvGrpSpPr/>
        <p:nvPr/>
      </p:nvGrpSpPr>
      <p:grpSpPr>
        <a:xfrm>
          <a:off x="0" y="0"/>
          <a:ext cx="0" cy="0"/>
          <a:chOff x="0" y="0"/>
          <a:chExt cx="0" cy="0"/>
        </a:xfrm>
      </p:grpSpPr>
      <p:pic>
        <p:nvPicPr>
          <p:cNvPr id="38" name="Google Shape;38;g2b48297e7ae_0_10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9" name="Google Shape;39;g2b48297e7ae_0_100"/>
          <p:cNvSpPr txBox="1">
            <a:spLocks noGrp="1"/>
          </p:cNvSpPr>
          <p:nvPr>
            <p:ph type="body" idx="1"/>
          </p:nvPr>
        </p:nvSpPr>
        <p:spPr>
          <a:xfrm>
            <a:off x="1721738" y="1570383"/>
            <a:ext cx="9830100" cy="4382400"/>
          </a:xfrm>
          <a:prstGeom prst="rect">
            <a:avLst/>
          </a:prstGeom>
          <a:noFill/>
          <a:ln>
            <a:noFill/>
          </a:ln>
        </p:spPr>
        <p:txBody>
          <a:bodyPr spcFirstLastPara="1" wrap="square" lIns="91425" tIns="45700" rIns="91425" bIns="45700" anchor="t" anchorCtr="0">
            <a:normAutofit/>
          </a:bodyPr>
          <a:lstStyle>
            <a:lvl1pPr marL="457200" lvl="0" indent="-228600" algn="l">
              <a:lnSpc>
                <a:spcPct val="130000"/>
              </a:lnSpc>
              <a:spcBef>
                <a:spcPts val="1000"/>
              </a:spcBef>
              <a:spcAft>
                <a:spcPts val="0"/>
              </a:spcAft>
              <a:buClr>
                <a:schemeClr val="dk1"/>
              </a:buClr>
              <a:buSzPts val="1500"/>
              <a:buNone/>
              <a:defRPr sz="1500" b="0" i="0">
                <a:solidFill>
                  <a:schemeClr val="dk1"/>
                </a:solidFill>
                <a:latin typeface="Roboto"/>
                <a:ea typeface="Roboto"/>
                <a:cs typeface="Roboto"/>
                <a:sym typeface="Roboto"/>
              </a:defRPr>
            </a:lvl1pPr>
            <a:lvl2pPr marL="914400" lvl="1" indent="-323850" algn="l">
              <a:lnSpc>
                <a:spcPct val="90000"/>
              </a:lnSpc>
              <a:spcBef>
                <a:spcPts val="500"/>
              </a:spcBef>
              <a:spcAft>
                <a:spcPts val="0"/>
              </a:spcAft>
              <a:buClr>
                <a:srgbClr val="3A3838"/>
              </a:buClr>
              <a:buSzPts val="1500"/>
              <a:buChar char="•"/>
              <a:defRPr sz="1500">
                <a:solidFill>
                  <a:srgbClr val="3A3838"/>
                </a:solidFill>
                <a:latin typeface="Roboto Light"/>
                <a:ea typeface="Roboto Light"/>
                <a:cs typeface="Roboto Light"/>
                <a:sym typeface="Roboto Light"/>
              </a:defRPr>
            </a:lvl2pPr>
            <a:lvl3pPr marL="1371600" lvl="2" indent="-323850" algn="l">
              <a:lnSpc>
                <a:spcPct val="90000"/>
              </a:lnSpc>
              <a:spcBef>
                <a:spcPts val="500"/>
              </a:spcBef>
              <a:spcAft>
                <a:spcPts val="0"/>
              </a:spcAft>
              <a:buClr>
                <a:srgbClr val="3A3838"/>
              </a:buClr>
              <a:buSzPts val="1500"/>
              <a:buChar char="•"/>
              <a:defRPr sz="1500">
                <a:solidFill>
                  <a:srgbClr val="3A3838"/>
                </a:solidFill>
                <a:latin typeface="Roboto Light"/>
                <a:ea typeface="Roboto Light"/>
                <a:cs typeface="Roboto Light"/>
                <a:sym typeface="Roboto Light"/>
              </a:defRPr>
            </a:lvl3pPr>
            <a:lvl4pPr marL="1828800" lvl="3" indent="-323850" algn="l">
              <a:lnSpc>
                <a:spcPct val="90000"/>
              </a:lnSpc>
              <a:spcBef>
                <a:spcPts val="500"/>
              </a:spcBef>
              <a:spcAft>
                <a:spcPts val="0"/>
              </a:spcAft>
              <a:buClr>
                <a:srgbClr val="3A3838"/>
              </a:buClr>
              <a:buSzPts val="1500"/>
              <a:buChar char="•"/>
              <a:defRPr sz="1500">
                <a:solidFill>
                  <a:srgbClr val="3A3838"/>
                </a:solidFill>
                <a:latin typeface="Roboto Light"/>
                <a:ea typeface="Roboto Light"/>
                <a:cs typeface="Roboto Light"/>
                <a:sym typeface="Roboto Light"/>
              </a:defRPr>
            </a:lvl4pPr>
            <a:lvl5pPr marL="2286000" lvl="4" indent="-323850" algn="l">
              <a:lnSpc>
                <a:spcPct val="90000"/>
              </a:lnSpc>
              <a:spcBef>
                <a:spcPts val="500"/>
              </a:spcBef>
              <a:spcAft>
                <a:spcPts val="0"/>
              </a:spcAft>
              <a:buClr>
                <a:srgbClr val="3A3838"/>
              </a:buClr>
              <a:buSzPts val="1500"/>
              <a:buChar char="•"/>
              <a:defRPr sz="1500">
                <a:solidFill>
                  <a:srgbClr val="3A3838"/>
                </a:solidFill>
                <a:latin typeface="Roboto Light"/>
                <a:ea typeface="Roboto Light"/>
                <a:cs typeface="Roboto Light"/>
                <a:sym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g2b48297e7ae_0_100"/>
          <p:cNvSpPr txBox="1">
            <a:spLocks noGrp="1"/>
          </p:cNvSpPr>
          <p:nvPr>
            <p:ph type="title"/>
          </p:nvPr>
        </p:nvSpPr>
        <p:spPr>
          <a:xfrm>
            <a:off x="1721738" y="235633"/>
            <a:ext cx="9830100" cy="603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8691"/>
              </a:buClr>
              <a:buSzPts val="3500"/>
              <a:buFont typeface="Roboto"/>
              <a:buNone/>
              <a:defRPr sz="3500" b="0" i="0">
                <a:solidFill>
                  <a:srgbClr val="00869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g2b48297e7ae_0_100"/>
          <p:cNvSpPr txBox="1">
            <a:spLocks noGrp="1"/>
          </p:cNvSpPr>
          <p:nvPr>
            <p:ph type="sldNum" idx="12"/>
          </p:nvPr>
        </p:nvSpPr>
        <p:spPr>
          <a:xfrm>
            <a:off x="10744200" y="6423497"/>
            <a:ext cx="1289100" cy="198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
        <p:nvSpPr>
          <p:cNvPr id="42" name="Google Shape;42;g2b48297e7ae_0_100"/>
          <p:cNvSpPr txBox="1">
            <a:spLocks noGrp="1"/>
          </p:cNvSpPr>
          <p:nvPr>
            <p:ph type="body" idx="2"/>
          </p:nvPr>
        </p:nvSpPr>
        <p:spPr>
          <a:xfrm>
            <a:off x="1721741" y="895137"/>
            <a:ext cx="9830100" cy="364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C0C0C"/>
              </a:buClr>
              <a:buSzPts val="1900"/>
              <a:buNone/>
              <a:defRPr sz="1900" b="0" i="0">
                <a:solidFill>
                  <a:srgbClr val="0C0C0C"/>
                </a:solidFill>
                <a:latin typeface="Roboto"/>
                <a:ea typeface="Roboto"/>
                <a:cs typeface="Roboto"/>
                <a:sym typeface="Robo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g2b48297e7ae_0_100"/>
          <p:cNvSpPr txBox="1">
            <a:spLocks noGrp="1"/>
          </p:cNvSpPr>
          <p:nvPr>
            <p:ph type="ftr" idx="11"/>
          </p:nvPr>
        </p:nvSpPr>
        <p:spPr>
          <a:xfrm>
            <a:off x="311426"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00869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Diapositiva titolo">
  <p:cSld name="1_Diapositiva titol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35"/>
          <p:cNvSpPr txBox="1">
            <a:spLocks noGrp="1"/>
          </p:cNvSpPr>
          <p:nvPr>
            <p:ph type="ctrTitle"/>
          </p:nvPr>
        </p:nvSpPr>
        <p:spPr>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5"/>
          <p:cNvSpPr txBox="1">
            <a:spLocks noGrp="1"/>
          </p:cNvSpPr>
          <p:nvPr>
            <p:ph type="subTitle" idx="1"/>
          </p:nvPr>
        </p:nvSpPr>
        <p:spPr>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32"/>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Quicksand SemiBold"/>
              <a:buNone/>
              <a:defRPr sz="4400" b="0" i="0" u="none" strike="noStrike" cap="none">
                <a:solidFill>
                  <a:schemeClr val="dk1"/>
                </a:solidFill>
                <a:latin typeface="Quicksand SemiBold"/>
                <a:ea typeface="Quicksand SemiBold"/>
                <a:cs typeface="Quicksand SemiBold"/>
                <a:sym typeface="Quicksand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icksand"/>
                <a:ea typeface="Quicksand"/>
                <a:cs typeface="Quicksand"/>
                <a:sym typeface="Quicksa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icksand"/>
                <a:ea typeface="Quicksand"/>
                <a:cs typeface="Quicksand"/>
                <a:sym typeface="Quicksa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icksand"/>
                <a:ea typeface="Quicksand"/>
                <a:cs typeface="Quicksand"/>
                <a:sym typeface="Quicksa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icksand"/>
                <a:ea typeface="Quicksand"/>
                <a:cs typeface="Quicksand"/>
                <a:sym typeface="Quicksa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icksand"/>
                <a:ea typeface="Quicksand"/>
                <a:cs typeface="Quicksand"/>
                <a:sym typeface="Quicksa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2"/>
          <p:cNvSpPr txBox="1">
            <a:spLocks noGrp="1"/>
          </p:cNvSpPr>
          <p:nvPr>
            <p:ph type="ftr" idx="11"/>
          </p:nvPr>
        </p:nvSpPr>
        <p:spPr>
          <a:xfrm>
            <a:off x="1578203" y="6413084"/>
            <a:ext cx="5369351"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2D050"/>
                </a:solidFill>
                <a:latin typeface="Quicksand SemiBold"/>
                <a:ea typeface="Quicksand SemiBold"/>
                <a:cs typeface="Quicksand SemiBold"/>
                <a:sym typeface="Quicksand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zenodo.org/communities/skills4eosc"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doi.org/10.5281/zenodo.8101903" TargetMode="Externa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doi.org/10.5281/zenodo.8305540" TargetMode="External"/><Relationship Id="rId4" Type="http://schemas.openxmlformats.org/officeDocument/2006/relationships/hyperlink" Target="https://doi.org/10.5281/zenodo.787554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doi.org/10.5281/zenodo.8305540" TargetMode="External"/><Relationship Id="rId4" Type="http://schemas.openxmlformats.org/officeDocument/2006/relationships/hyperlink" Target="https://doi.org/10.5281/zenodo.787554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doi.org/10.5281/zenodo.8305540" TargetMode="External"/><Relationship Id="rId4" Type="http://schemas.openxmlformats.org/officeDocument/2006/relationships/hyperlink" Target="https://doi.org/10.5281/zenodo.7875541"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data.europa.eu/doi/10.2848/697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5281/zenodo.8305482"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7.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lcrdm.nl/"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hyperlink" Target="http://coordinator@skills4eosc.eu"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unsplash.com/it/foto/C1P4wHhQbjM?utm_source=unsplash&amp;utm_medium=referral&amp;utm_content=creditCopyText" TargetMode="External"/><Relationship Id="rId4" Type="http://schemas.openxmlformats.org/officeDocument/2006/relationships/hyperlink" Target="https://unsplash.com/@silas_crioco?utm_source=unsplash&amp;utm_medium=referral&amp;utm_content=creditCopyText"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eurocc-access.eu/" TargetMode="External"/><Relationship Id="rId3" Type="http://schemas.openxmlformats.org/officeDocument/2006/relationships/image" Target="../media/image22.jpg"/><Relationship Id="rId7" Type="http://schemas.openxmlformats.org/officeDocument/2006/relationships/hyperlink" Target="http://www.enrio.eu/"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doi.org/10.5281/zenodo.8084984" TargetMode="External"/><Relationship Id="rId11" Type="http://schemas.openxmlformats.org/officeDocument/2006/relationships/image" Target="../media/image26.png"/><Relationship Id="rId5" Type="http://schemas.openxmlformats.org/officeDocument/2006/relationships/hyperlink" Target="https://allpros.eu/events/online-workshop-competence-centres-semiconductors" TargetMode="External"/><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251381" y="2451543"/>
            <a:ext cx="5536677" cy="23876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Quicksand SemiBold"/>
              <a:buNone/>
            </a:pPr>
            <a:r>
              <a:rPr lang="it-IT" dirty="0" err="1"/>
              <a:t>Overview</a:t>
            </a:r>
            <a:r>
              <a:rPr lang="it-IT" dirty="0"/>
              <a:t> of Skills4EOSC </a:t>
            </a:r>
            <a:endParaRPr dirty="0"/>
          </a:p>
          <a:p>
            <a:pPr marL="0" lvl="0" indent="0" algn="l" rtl="0">
              <a:lnSpc>
                <a:spcPct val="90000"/>
              </a:lnSpc>
              <a:spcBef>
                <a:spcPts val="0"/>
              </a:spcBef>
              <a:spcAft>
                <a:spcPts val="0"/>
              </a:spcAft>
              <a:buClr>
                <a:schemeClr val="lt1"/>
              </a:buClr>
              <a:buSzPct val="167473"/>
              <a:buFont typeface="Quicksand SemiBold"/>
              <a:buNone/>
            </a:pPr>
            <a:r>
              <a:rPr lang="it-IT" dirty="0" err="1"/>
              <a:t>outcomes</a:t>
            </a:r>
            <a:r>
              <a:rPr lang="it-IT" dirty="0"/>
              <a:t> and </a:t>
            </a:r>
            <a:r>
              <a:rPr lang="it-IT" dirty="0" err="1"/>
              <a:t>resources</a:t>
            </a:r>
            <a:r>
              <a:rPr lang="it-IT" dirty="0"/>
              <a:t> </a:t>
            </a:r>
            <a:endParaRPr sz="3400" dirty="0"/>
          </a:p>
        </p:txBody>
      </p:sp>
      <p:sp>
        <p:nvSpPr>
          <p:cNvPr id="84" name="Google Shape;84;p1"/>
          <p:cNvSpPr txBox="1">
            <a:spLocks noGrp="1"/>
          </p:cNvSpPr>
          <p:nvPr>
            <p:ph type="subTitle" idx="1"/>
          </p:nvPr>
        </p:nvSpPr>
        <p:spPr>
          <a:xfrm>
            <a:off x="251381" y="4960760"/>
            <a:ext cx="5338714" cy="16557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C000"/>
              </a:buClr>
              <a:buSzPts val="2800"/>
              <a:buNone/>
            </a:pPr>
            <a:r>
              <a:rPr lang="it-IT" dirty="0" err="1"/>
              <a:t>September</a:t>
            </a:r>
            <a:r>
              <a:rPr lang="it-IT" dirty="0"/>
              <a:t> 2024</a:t>
            </a:r>
            <a:endParaRPr dirty="0"/>
          </a:p>
          <a:p>
            <a:pPr marL="0" lvl="0" indent="0" algn="l" rtl="0">
              <a:lnSpc>
                <a:spcPct val="90000"/>
              </a:lnSpc>
              <a:spcBef>
                <a:spcPts val="0"/>
              </a:spcBef>
              <a:spcAft>
                <a:spcPts val="0"/>
              </a:spcAft>
              <a:buClr>
                <a:srgbClr val="FFC000"/>
              </a:buClr>
              <a:buSzPts val="2800"/>
              <a:buNone/>
            </a:pPr>
            <a:endParaRPr dirty="0"/>
          </a:p>
          <a:p>
            <a:pPr marL="0" lvl="0" indent="0" algn="l" rtl="0">
              <a:lnSpc>
                <a:spcPct val="90000"/>
              </a:lnSpc>
              <a:spcBef>
                <a:spcPts val="0"/>
              </a:spcBef>
              <a:spcAft>
                <a:spcPts val="0"/>
              </a:spcAft>
              <a:buClr>
                <a:srgbClr val="FFC000"/>
              </a:buClr>
              <a:buSzPts val="2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b48297e7ae_0_497"/>
          <p:cNvSpPr txBox="1">
            <a:spLocks noGrp="1"/>
          </p:cNvSpPr>
          <p:nvPr>
            <p:ph type="title"/>
          </p:nvPr>
        </p:nvSpPr>
        <p:spPr>
          <a:xfrm>
            <a:off x="838198" y="365128"/>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800"/>
              <a:buFont typeface="Century Gothic"/>
              <a:buNone/>
            </a:pPr>
            <a:r>
              <a:rPr lang="it-IT" sz="4800">
                <a:solidFill>
                  <a:srgbClr val="0070C0"/>
                </a:solidFill>
                <a:latin typeface="Century Gothic"/>
                <a:ea typeface="Century Gothic"/>
                <a:cs typeface="Century Gothic"/>
                <a:sym typeface="Century Gothic"/>
              </a:rPr>
              <a:t>Co-creation</a:t>
            </a:r>
            <a:endParaRPr/>
          </a:p>
        </p:txBody>
      </p:sp>
      <p:sp>
        <p:nvSpPr>
          <p:cNvPr id="188" name="Google Shape;188;g2b48297e7ae_0_497"/>
          <p:cNvSpPr txBox="1"/>
          <p:nvPr/>
        </p:nvSpPr>
        <p:spPr>
          <a:xfrm>
            <a:off x="839784" y="1518696"/>
            <a:ext cx="10512300" cy="4350300"/>
          </a:xfrm>
          <a:prstGeom prst="rect">
            <a:avLst/>
          </a:prstGeom>
          <a:noFill/>
          <a:ln>
            <a:noFill/>
          </a:ln>
        </p:spPr>
        <p:txBody>
          <a:bodyPr spcFirstLastPara="1" wrap="square" lIns="91425" tIns="45700" rIns="91425" bIns="45700" anchor="t" anchorCtr="0">
            <a:normAutofit fontScale="25000" lnSpcReduction="10000"/>
          </a:bodyPr>
          <a:lstStyle/>
          <a:p>
            <a:pPr marL="0" marR="0" lvl="0" indent="0" algn="l" rtl="0">
              <a:lnSpc>
                <a:spcPct val="100000"/>
              </a:lnSpc>
              <a:spcBef>
                <a:spcPts val="2130"/>
              </a:spcBef>
              <a:spcAft>
                <a:spcPts val="0"/>
              </a:spcAft>
              <a:buClr>
                <a:srgbClr val="000000"/>
              </a:buClr>
              <a:buSzPct val="100000"/>
              <a:buFont typeface="Arial"/>
              <a:buNone/>
            </a:pPr>
            <a:r>
              <a:rPr lang="it-IT" sz="9000" b="0" i="0" u="none" strike="noStrike" cap="none">
                <a:solidFill>
                  <a:schemeClr val="dk1"/>
                </a:solidFill>
                <a:latin typeface="Quicksand Medium"/>
                <a:ea typeface="Quicksand Medium"/>
                <a:cs typeface="Quicksand Medium"/>
                <a:sym typeface="Quicksand Medium"/>
              </a:rPr>
              <a:t>Key project output undergo a two step co-creation process:</a:t>
            </a:r>
            <a:endParaRPr sz="9000" b="0" i="0" u="none" strike="noStrike" cap="none">
              <a:solidFill>
                <a:schemeClr val="dk1"/>
              </a:solidFill>
              <a:latin typeface="Quicksand Medium"/>
              <a:ea typeface="Quicksand Medium"/>
              <a:cs typeface="Quicksand Medium"/>
              <a:sym typeface="Quicksand Medium"/>
            </a:endParaRPr>
          </a:p>
          <a:p>
            <a:pPr marL="228600" marR="0" lvl="0" indent="-200025" algn="l" rtl="0">
              <a:lnSpc>
                <a:spcPct val="100000"/>
              </a:lnSpc>
              <a:spcBef>
                <a:spcPts val="2130"/>
              </a:spcBef>
              <a:spcAft>
                <a:spcPts val="0"/>
              </a:spcAft>
              <a:buClr>
                <a:srgbClr val="79B418"/>
              </a:buClr>
              <a:buSzPct val="100000"/>
              <a:buFont typeface="Quicksand Medium"/>
              <a:buChar char="•"/>
            </a:pPr>
            <a:r>
              <a:rPr lang="it-IT" sz="9000" b="0" i="0" u="none" strike="noStrike" cap="none">
                <a:solidFill>
                  <a:schemeClr val="dk1"/>
                </a:solidFill>
                <a:latin typeface="Quicksand Medium"/>
                <a:ea typeface="Quicksand Medium"/>
                <a:cs typeface="Quicksand Medium"/>
                <a:sym typeface="Quicksand Medium"/>
              </a:rPr>
              <a:t>Consortium level</a:t>
            </a:r>
            <a:endParaRPr sz="9000" b="0" i="0" u="none" strike="noStrike" cap="none">
              <a:solidFill>
                <a:schemeClr val="dk1"/>
              </a:solidFill>
              <a:latin typeface="Quicksand Medium"/>
              <a:ea typeface="Quicksand Medium"/>
              <a:cs typeface="Quicksand Medium"/>
              <a:sym typeface="Quicksand Medium"/>
            </a:endParaRPr>
          </a:p>
          <a:p>
            <a:pPr marL="228600" marR="0" lvl="0" indent="-200025" algn="l" rtl="0">
              <a:lnSpc>
                <a:spcPct val="100000"/>
              </a:lnSpc>
              <a:spcBef>
                <a:spcPts val="2130"/>
              </a:spcBef>
              <a:spcAft>
                <a:spcPts val="0"/>
              </a:spcAft>
              <a:buClr>
                <a:srgbClr val="79B418"/>
              </a:buClr>
              <a:buSzPct val="100000"/>
              <a:buFont typeface="Quicksand Medium"/>
              <a:buChar char="•"/>
            </a:pPr>
            <a:r>
              <a:rPr lang="it-IT" sz="9000" b="0" i="0" u="none" strike="noStrike" cap="none">
                <a:solidFill>
                  <a:schemeClr val="dk1"/>
                </a:solidFill>
                <a:latin typeface="Quicksand Medium"/>
                <a:ea typeface="Quicksand Medium"/>
                <a:cs typeface="Quicksand Medium"/>
                <a:sym typeface="Quicksand Medium"/>
              </a:rPr>
              <a:t>Community level</a:t>
            </a:r>
            <a:endParaRPr sz="9000" b="0" i="0" u="none" strike="noStrike" cap="none">
              <a:solidFill>
                <a:schemeClr val="dk1"/>
              </a:solidFill>
              <a:latin typeface="Quicksand Medium"/>
              <a:ea typeface="Quicksand Medium"/>
              <a:cs typeface="Quicksand Medium"/>
              <a:sym typeface="Quicksand Medium"/>
            </a:endParaRPr>
          </a:p>
          <a:p>
            <a:pPr marL="914400" marR="0" lvl="1" indent="-371475" algn="l" rtl="0">
              <a:lnSpc>
                <a:spcPct val="100000"/>
              </a:lnSpc>
              <a:spcBef>
                <a:spcPts val="2130"/>
              </a:spcBef>
              <a:spcAft>
                <a:spcPts val="0"/>
              </a:spcAft>
              <a:buClr>
                <a:srgbClr val="79B418"/>
              </a:buClr>
              <a:buSzPct val="100000"/>
              <a:buFont typeface="Quicksand Medium"/>
              <a:buChar char="○"/>
            </a:pPr>
            <a:r>
              <a:rPr lang="it-IT" sz="9000" b="0" i="0" u="none" strike="noStrike" cap="none">
                <a:solidFill>
                  <a:schemeClr val="dk1"/>
                </a:solidFill>
                <a:latin typeface="Quicksand Medium"/>
                <a:ea typeface="Quicksand Medium"/>
                <a:cs typeface="Quicksand Medium"/>
                <a:sym typeface="Quicksand Medium"/>
              </a:rPr>
              <a:t>Relevant materials are uploaded in the </a:t>
            </a:r>
            <a:r>
              <a:rPr lang="it-IT" sz="9000" b="0" i="0" u="sng" strike="noStrike" cap="none">
                <a:solidFill>
                  <a:schemeClr val="hlink"/>
                </a:solidFill>
                <a:latin typeface="Quicksand Medium"/>
                <a:ea typeface="Quicksand Medium"/>
                <a:cs typeface="Quicksand Medium"/>
                <a:sym typeface="Quicksand Medium"/>
                <a:hlinkClick r:id="rId3"/>
              </a:rPr>
              <a:t>Zenodo Community</a:t>
            </a:r>
            <a:endParaRPr sz="9000" b="0" i="0" u="none" strike="noStrike" cap="none">
              <a:solidFill>
                <a:schemeClr val="dk1"/>
              </a:solidFill>
              <a:latin typeface="Quicksand Medium"/>
              <a:ea typeface="Quicksand Medium"/>
              <a:cs typeface="Quicksand Medium"/>
              <a:sym typeface="Quicksand Medium"/>
            </a:endParaRPr>
          </a:p>
          <a:p>
            <a:pPr marL="914400" marR="0" lvl="1" indent="-371475" algn="l" rtl="0">
              <a:lnSpc>
                <a:spcPct val="100000"/>
              </a:lnSpc>
              <a:spcBef>
                <a:spcPts val="2130"/>
              </a:spcBef>
              <a:spcAft>
                <a:spcPts val="0"/>
              </a:spcAft>
              <a:buClr>
                <a:srgbClr val="79B418"/>
              </a:buClr>
              <a:buSzPct val="100000"/>
              <a:buFont typeface="Quicksand Medium"/>
              <a:buChar char="○"/>
            </a:pPr>
            <a:r>
              <a:rPr lang="it-IT" sz="9000" b="0" i="0" u="none" strike="noStrike" cap="none">
                <a:solidFill>
                  <a:schemeClr val="dk1"/>
                </a:solidFill>
                <a:latin typeface="Quicksand Medium"/>
                <a:ea typeface="Quicksand Medium"/>
                <a:cs typeface="Quicksand Medium"/>
                <a:sym typeface="Quicksand Medium"/>
              </a:rPr>
              <a:t>Relevant stakeholders are invited to participate to the co-creation</a:t>
            </a:r>
            <a:endParaRPr sz="9000" b="0" i="0" u="none" strike="noStrike" cap="none">
              <a:solidFill>
                <a:schemeClr val="dk1"/>
              </a:solidFill>
              <a:latin typeface="Quicksand Medium"/>
              <a:ea typeface="Quicksand Medium"/>
              <a:cs typeface="Quicksand Medium"/>
              <a:sym typeface="Quicksand Medium"/>
            </a:endParaRPr>
          </a:p>
          <a:p>
            <a:pPr marL="914400" marR="0" lvl="1" indent="-371475" algn="l" rtl="0">
              <a:lnSpc>
                <a:spcPct val="100000"/>
              </a:lnSpc>
              <a:spcBef>
                <a:spcPts val="2130"/>
              </a:spcBef>
              <a:spcAft>
                <a:spcPts val="0"/>
              </a:spcAft>
              <a:buClr>
                <a:srgbClr val="79B418"/>
              </a:buClr>
              <a:buSzPct val="100000"/>
              <a:buFont typeface="Quicksand Medium"/>
              <a:buChar char="○"/>
            </a:pPr>
            <a:r>
              <a:rPr lang="it-IT" sz="9000" b="0" i="0" u="none" strike="noStrike" cap="none">
                <a:solidFill>
                  <a:schemeClr val="dk1"/>
                </a:solidFill>
                <a:latin typeface="Quicksand Medium"/>
                <a:ea typeface="Quicksand Medium"/>
                <a:cs typeface="Quicksand Medium"/>
                <a:sym typeface="Quicksand Medium"/>
              </a:rPr>
              <a:t>A feedback survey/questionnaire is used to collect feedback from stakeholders</a:t>
            </a:r>
            <a:endParaRPr sz="9000" b="0" i="0" u="none" strike="noStrike" cap="none">
              <a:solidFill>
                <a:schemeClr val="dk1"/>
              </a:solidFill>
              <a:latin typeface="Quicksand Medium"/>
              <a:ea typeface="Quicksand Medium"/>
              <a:cs typeface="Quicksand Medium"/>
              <a:sym typeface="Quicksand Medium"/>
            </a:endParaRPr>
          </a:p>
          <a:p>
            <a:pPr marL="914400" marR="0" lvl="1" indent="-371475" algn="l" rtl="0">
              <a:lnSpc>
                <a:spcPct val="100000"/>
              </a:lnSpc>
              <a:spcBef>
                <a:spcPts val="2130"/>
              </a:spcBef>
              <a:spcAft>
                <a:spcPts val="0"/>
              </a:spcAft>
              <a:buClr>
                <a:srgbClr val="79B418"/>
              </a:buClr>
              <a:buSzPct val="100000"/>
              <a:buFont typeface="Quicksand Medium"/>
              <a:buChar char="○"/>
            </a:pPr>
            <a:r>
              <a:rPr lang="it-IT" sz="9000" b="0" i="0" u="none" strike="noStrike" cap="none">
                <a:solidFill>
                  <a:schemeClr val="dk1"/>
                </a:solidFill>
                <a:latin typeface="Quicksand Medium"/>
                <a:ea typeface="Quicksand Medium"/>
                <a:cs typeface="Quicksand Medium"/>
                <a:sym typeface="Quicksand Medium"/>
              </a:rPr>
              <a:t>Dedicated webinars/events are organised to allow broader discussion</a:t>
            </a:r>
            <a:endParaRPr sz="9000" b="0" i="0" u="none" strike="noStrike" cap="none">
              <a:solidFill>
                <a:schemeClr val="dk1"/>
              </a:solidFill>
              <a:latin typeface="Quicksand Medium"/>
              <a:ea typeface="Quicksand Medium"/>
              <a:cs typeface="Quicksand Medium"/>
              <a:sym typeface="Quicksan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p:nvPr/>
        </p:nvSpPr>
        <p:spPr>
          <a:xfrm>
            <a:off x="8208180" y="341200"/>
            <a:ext cx="3395400" cy="5899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it-IT" sz="2600" b="1" i="0" u="none" strike="noStrike" cap="none">
                <a:solidFill>
                  <a:srgbClr val="3278B1"/>
                </a:solidFill>
                <a:latin typeface="Calibri"/>
                <a:ea typeface="Calibri"/>
                <a:cs typeface="Calibri"/>
                <a:sym typeface="Calibri"/>
              </a:rPr>
              <a:t>Training of Trainers delivery</a:t>
            </a:r>
            <a:endParaRPr sz="2600" b="0" i="0" u="none" strike="noStrike" cap="none">
              <a:solidFill>
                <a:srgbClr val="3278B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
          <p:cNvSpPr/>
          <p:nvPr/>
        </p:nvSpPr>
        <p:spPr>
          <a:xfrm>
            <a:off x="4382098" y="307688"/>
            <a:ext cx="3395400" cy="5899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it-IT" sz="2600" b="1" i="0" u="none" strike="noStrike" cap="none">
                <a:solidFill>
                  <a:srgbClr val="3278B1"/>
                </a:solidFill>
                <a:latin typeface="Calibri"/>
                <a:ea typeface="Calibri"/>
                <a:cs typeface="Calibri"/>
                <a:sym typeface="Calibri"/>
              </a:rPr>
              <a:t>Design learning paths &amp; material</a:t>
            </a:r>
            <a:endParaRPr sz="2600" b="0" i="0" u="none" strike="noStrike" cap="none">
              <a:solidFill>
                <a:srgbClr val="3278B1"/>
              </a:solidFill>
              <a:latin typeface="Calibri"/>
              <a:ea typeface="Calibri"/>
              <a:cs typeface="Calibri"/>
              <a:sym typeface="Calibri"/>
            </a:endParaRPr>
          </a:p>
        </p:txBody>
      </p:sp>
      <p:sp>
        <p:nvSpPr>
          <p:cNvPr id="195" name="Google Shape;195;p23"/>
          <p:cNvSpPr/>
          <p:nvPr/>
        </p:nvSpPr>
        <p:spPr>
          <a:xfrm>
            <a:off x="550090" y="315413"/>
            <a:ext cx="3395400" cy="5899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it-IT" sz="2600" b="1" i="0" u="none" strike="noStrike" cap="none">
                <a:solidFill>
                  <a:srgbClr val="3278B1"/>
                </a:solidFill>
                <a:latin typeface="Calibri"/>
                <a:ea typeface="Calibri"/>
                <a:cs typeface="Calibri"/>
                <a:sym typeface="Calibri"/>
              </a:rPr>
              <a:t>Competences Definition</a:t>
            </a:r>
            <a:endParaRPr sz="2600" b="1" i="0" u="none" strike="noStrike" cap="none">
              <a:solidFill>
                <a:srgbClr val="3278B1"/>
              </a:solidFill>
              <a:latin typeface="Calibri"/>
              <a:ea typeface="Calibri"/>
              <a:cs typeface="Calibri"/>
              <a:sym typeface="Calibri"/>
            </a:endParaRPr>
          </a:p>
        </p:txBody>
      </p:sp>
      <p:sp>
        <p:nvSpPr>
          <p:cNvPr id="196" name="Google Shape;196;p23"/>
          <p:cNvSpPr/>
          <p:nvPr/>
        </p:nvSpPr>
        <p:spPr>
          <a:xfrm>
            <a:off x="8202288" y="2237919"/>
            <a:ext cx="3395400" cy="4070100"/>
          </a:xfrm>
          <a:prstGeom prst="rect">
            <a:avLst/>
          </a:prstGeom>
          <a:solidFill>
            <a:srgbClr val="3278B1">
              <a:alpha val="41568"/>
            </a:srgbClr>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2200"/>
              <a:buFont typeface="Arial"/>
              <a:buNone/>
            </a:pPr>
            <a:r>
              <a:rPr lang="it-IT" sz="2200" b="1" i="0" u="none" strike="noStrike" cap="none">
                <a:solidFill>
                  <a:schemeClr val="dk1"/>
                </a:solidFill>
                <a:latin typeface="Calibri"/>
                <a:ea typeface="Calibri"/>
                <a:cs typeface="Calibri"/>
                <a:sym typeface="Calibri"/>
              </a:rPr>
              <a:t>Training of Trainers</a:t>
            </a:r>
            <a:r>
              <a:rPr lang="it-IT" sz="2200" b="0" i="0" u="none" strike="noStrike" cap="none">
                <a:solidFill>
                  <a:schemeClr val="dk1"/>
                </a:solidFill>
                <a:latin typeface="Calibri"/>
                <a:ea typeface="Calibri"/>
                <a:cs typeface="Calibri"/>
                <a:sym typeface="Calibri"/>
              </a:rPr>
              <a:t> will be delivered to Competence Centres members to multiply the specific competences inside the Skills4EOSC Network.</a:t>
            </a:r>
            <a:endParaRPr sz="1800" b="0" i="0" u="none" strike="noStrike" cap="none">
              <a:solidFill>
                <a:schemeClr val="dk1"/>
              </a:solidFill>
              <a:latin typeface="Calibri"/>
              <a:ea typeface="Calibri"/>
              <a:cs typeface="Calibri"/>
              <a:sym typeface="Calibri"/>
            </a:endParaRPr>
          </a:p>
        </p:txBody>
      </p:sp>
      <p:sp>
        <p:nvSpPr>
          <p:cNvPr id="197" name="Google Shape;197;p23"/>
          <p:cNvSpPr/>
          <p:nvPr/>
        </p:nvSpPr>
        <p:spPr>
          <a:xfrm>
            <a:off x="4376206" y="2204406"/>
            <a:ext cx="3395400" cy="4070100"/>
          </a:xfrm>
          <a:prstGeom prst="rect">
            <a:avLst/>
          </a:prstGeom>
          <a:solidFill>
            <a:schemeClr val="accent3">
              <a:alpha val="41568"/>
            </a:schemeClr>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it-IT" sz="2200" b="0" i="0" u="none" strike="noStrike" cap="none">
                <a:solidFill>
                  <a:schemeClr val="dk1"/>
                </a:solidFill>
                <a:latin typeface="Calibri"/>
                <a:ea typeface="Calibri"/>
                <a:cs typeface="Calibri"/>
                <a:sym typeface="Calibri"/>
              </a:rPr>
              <a:t>Through the </a:t>
            </a:r>
            <a:r>
              <a:rPr lang="it-IT" sz="2200" b="1" i="0" u="none" strike="noStrike" cap="none">
                <a:solidFill>
                  <a:schemeClr val="dk1"/>
                </a:solidFill>
                <a:latin typeface="Calibri"/>
                <a:ea typeface="Calibri"/>
                <a:cs typeface="Calibri"/>
                <a:sym typeface="Calibri"/>
              </a:rPr>
              <a:t>FAIR by design methodology</a:t>
            </a:r>
            <a:r>
              <a:rPr lang="it-IT" sz="2200" b="0" i="0" u="none" strike="noStrike" cap="none">
                <a:solidFill>
                  <a:schemeClr val="dk1"/>
                </a:solidFill>
                <a:latin typeface="Calibri"/>
                <a:ea typeface="Calibri"/>
                <a:cs typeface="Calibri"/>
                <a:sym typeface="Calibri"/>
              </a:rPr>
              <a:t>, learning materials for Training of Trainer programmes will be developed for various targets</a:t>
            </a:r>
            <a:endParaRPr sz="2000" b="0" i="0" u="none" strike="noStrike" cap="none">
              <a:solidFill>
                <a:schemeClr val="dk1"/>
              </a:solidFill>
              <a:latin typeface="Calibri"/>
              <a:ea typeface="Calibri"/>
              <a:cs typeface="Calibri"/>
              <a:sym typeface="Calibri"/>
            </a:endParaRPr>
          </a:p>
        </p:txBody>
      </p:sp>
      <p:sp>
        <p:nvSpPr>
          <p:cNvPr id="198" name="Google Shape;198;p23"/>
          <p:cNvSpPr/>
          <p:nvPr/>
        </p:nvSpPr>
        <p:spPr>
          <a:xfrm>
            <a:off x="544200" y="2212131"/>
            <a:ext cx="3395400" cy="4070100"/>
          </a:xfrm>
          <a:prstGeom prst="rect">
            <a:avLst/>
          </a:prstGeom>
          <a:solidFill>
            <a:srgbClr val="95C11F">
              <a:alpha val="41568"/>
            </a:srgbClr>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it-IT" sz="2200" b="0" i="0" u="none" strike="noStrike" cap="none">
                <a:solidFill>
                  <a:schemeClr val="dk1"/>
                </a:solidFill>
                <a:latin typeface="Calibri"/>
                <a:ea typeface="Calibri"/>
                <a:cs typeface="Calibri"/>
                <a:sym typeface="Calibri"/>
              </a:rPr>
              <a:t>Skills4EOSC defines a minimum set of competences for each target in the </a:t>
            </a:r>
            <a:r>
              <a:rPr lang="it-IT" sz="2200" b="1" i="0" u="none" strike="noStrike" cap="none">
                <a:solidFill>
                  <a:schemeClr val="dk1"/>
                </a:solidFill>
                <a:latin typeface="Calibri"/>
                <a:ea typeface="Calibri"/>
                <a:cs typeface="Calibri"/>
                <a:sym typeface="Calibri"/>
              </a:rPr>
              <a:t>Minimum Viable Skillset</a:t>
            </a:r>
            <a:endParaRPr sz="2200" b="1" i="0" u="none" strike="noStrike" cap="none">
              <a:solidFill>
                <a:schemeClr val="dk1"/>
              </a:solidFill>
              <a:latin typeface="Calibri"/>
              <a:ea typeface="Calibri"/>
              <a:cs typeface="Calibri"/>
              <a:sym typeface="Calibri"/>
            </a:endParaRPr>
          </a:p>
        </p:txBody>
      </p:sp>
      <p:sp>
        <p:nvSpPr>
          <p:cNvPr id="199" name="Google Shape;199;p23"/>
          <p:cNvSpPr/>
          <p:nvPr/>
        </p:nvSpPr>
        <p:spPr>
          <a:xfrm>
            <a:off x="998145" y="1243219"/>
            <a:ext cx="2487600" cy="2160000"/>
          </a:xfrm>
          <a:prstGeom prst="ellipse">
            <a:avLst/>
          </a:prstGeom>
          <a:solidFill>
            <a:srgbClr val="95C11F"/>
          </a:solidFill>
          <a:ln w="571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 name="Google Shape;200;p23"/>
          <p:cNvSpPr/>
          <p:nvPr/>
        </p:nvSpPr>
        <p:spPr>
          <a:xfrm>
            <a:off x="4836044" y="1235494"/>
            <a:ext cx="2487600" cy="2160000"/>
          </a:xfrm>
          <a:prstGeom prst="ellipse">
            <a:avLst/>
          </a:prstGeom>
          <a:solidFill>
            <a:schemeClr val="accent3"/>
          </a:solidFill>
          <a:ln w="571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
          <p:cNvSpPr/>
          <p:nvPr/>
        </p:nvSpPr>
        <p:spPr>
          <a:xfrm>
            <a:off x="8656234" y="1269007"/>
            <a:ext cx="2487600" cy="2160000"/>
          </a:xfrm>
          <a:prstGeom prst="ellipse">
            <a:avLst/>
          </a:prstGeom>
          <a:solidFill>
            <a:srgbClr val="3278B1"/>
          </a:solidFill>
          <a:ln w="571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2" name="Google Shape;202;p23"/>
          <p:cNvPicPr preferRelativeResize="0"/>
          <p:nvPr/>
        </p:nvPicPr>
        <p:blipFill rotWithShape="1">
          <a:blip r:embed="rId3">
            <a:alphaModFix/>
          </a:blip>
          <a:srcRect/>
          <a:stretch/>
        </p:blipFill>
        <p:spPr>
          <a:xfrm>
            <a:off x="1397345" y="1663560"/>
            <a:ext cx="1689056" cy="1466703"/>
          </a:xfrm>
          <a:prstGeom prst="rect">
            <a:avLst/>
          </a:prstGeom>
          <a:noFill/>
          <a:ln>
            <a:noFill/>
          </a:ln>
        </p:spPr>
      </p:pic>
      <p:pic>
        <p:nvPicPr>
          <p:cNvPr id="203" name="Google Shape;203;p23"/>
          <p:cNvPicPr preferRelativeResize="0"/>
          <p:nvPr/>
        </p:nvPicPr>
        <p:blipFill rotWithShape="1">
          <a:blip r:embed="rId4">
            <a:alphaModFix/>
          </a:blip>
          <a:srcRect/>
          <a:stretch/>
        </p:blipFill>
        <p:spPr>
          <a:xfrm>
            <a:off x="5202644" y="1558950"/>
            <a:ext cx="1742472" cy="1513086"/>
          </a:xfrm>
          <a:prstGeom prst="rect">
            <a:avLst/>
          </a:prstGeom>
          <a:noFill/>
          <a:ln>
            <a:noFill/>
          </a:ln>
        </p:spPr>
      </p:pic>
      <p:pic>
        <p:nvPicPr>
          <p:cNvPr id="204" name="Google Shape;204;p23"/>
          <p:cNvPicPr preferRelativeResize="0"/>
          <p:nvPr/>
        </p:nvPicPr>
        <p:blipFill rotWithShape="1">
          <a:blip r:embed="rId5">
            <a:alphaModFix/>
          </a:blip>
          <a:srcRect/>
          <a:stretch/>
        </p:blipFill>
        <p:spPr>
          <a:xfrm>
            <a:off x="9084511" y="1592461"/>
            <a:ext cx="1630899" cy="1416201"/>
          </a:xfrm>
          <a:prstGeom prst="rect">
            <a:avLst/>
          </a:prstGeom>
          <a:noFill/>
          <a:ln>
            <a:noFill/>
          </a:ln>
        </p:spPr>
      </p:pic>
      <p:sp>
        <p:nvSpPr>
          <p:cNvPr id="205" name="Google Shape;205;p23"/>
          <p:cNvSpPr/>
          <p:nvPr/>
        </p:nvSpPr>
        <p:spPr>
          <a:xfrm>
            <a:off x="2628133" y="2865018"/>
            <a:ext cx="1243800" cy="10800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1" i="0" u="none" strike="noStrike" cap="none">
              <a:solidFill>
                <a:srgbClr val="95C11F"/>
              </a:solidFill>
              <a:latin typeface="Calibri"/>
              <a:ea typeface="Calibri"/>
              <a:cs typeface="Calibri"/>
              <a:sym typeface="Calibri"/>
            </a:endParaRPr>
          </a:p>
        </p:txBody>
      </p:sp>
      <p:sp>
        <p:nvSpPr>
          <p:cNvPr id="206" name="Google Shape;206;p23"/>
          <p:cNvSpPr/>
          <p:nvPr/>
        </p:nvSpPr>
        <p:spPr>
          <a:xfrm>
            <a:off x="6463928" y="2758814"/>
            <a:ext cx="1243800" cy="10800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400" b="1" i="0" u="none" strike="noStrike" cap="none">
              <a:solidFill>
                <a:srgbClr val="95C11F"/>
              </a:solidFill>
              <a:latin typeface="Calibri"/>
              <a:ea typeface="Calibri"/>
              <a:cs typeface="Calibri"/>
              <a:sym typeface="Calibri"/>
            </a:endParaRPr>
          </a:p>
        </p:txBody>
      </p:sp>
      <p:sp>
        <p:nvSpPr>
          <p:cNvPr id="207" name="Google Shape;207;p23"/>
          <p:cNvSpPr/>
          <p:nvPr/>
        </p:nvSpPr>
        <p:spPr>
          <a:xfrm>
            <a:off x="10268712" y="3008663"/>
            <a:ext cx="1243800" cy="10800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it-IT" sz="2900" b="1" i="0" u="none" strike="noStrike" cap="none">
                <a:solidFill>
                  <a:schemeClr val="accent2"/>
                </a:solidFill>
                <a:latin typeface="Calibri"/>
                <a:ea typeface="Calibri"/>
                <a:cs typeface="Calibri"/>
                <a:sym typeface="Calibri"/>
              </a:rPr>
              <a:t>Fall 2024</a:t>
            </a:r>
            <a:endParaRPr sz="2900" b="1" i="0" u="none" strike="noStrike" cap="none">
              <a:solidFill>
                <a:schemeClr val="accent2"/>
              </a:solidFill>
              <a:latin typeface="Calibri"/>
              <a:ea typeface="Calibri"/>
              <a:cs typeface="Calibri"/>
              <a:sym typeface="Calibri"/>
            </a:endParaRPr>
          </a:p>
        </p:txBody>
      </p:sp>
      <p:pic>
        <p:nvPicPr>
          <p:cNvPr id="208" name="Google Shape;208;p23"/>
          <p:cNvPicPr preferRelativeResize="0"/>
          <p:nvPr/>
        </p:nvPicPr>
        <p:blipFill rotWithShape="1">
          <a:blip r:embed="rId6">
            <a:alphaModFix/>
          </a:blip>
          <a:srcRect/>
          <a:stretch/>
        </p:blipFill>
        <p:spPr>
          <a:xfrm>
            <a:off x="6588575" y="2867052"/>
            <a:ext cx="994436" cy="863525"/>
          </a:xfrm>
          <a:prstGeom prst="rect">
            <a:avLst/>
          </a:prstGeom>
          <a:noFill/>
          <a:ln>
            <a:noFill/>
          </a:ln>
        </p:spPr>
      </p:pic>
      <p:pic>
        <p:nvPicPr>
          <p:cNvPr id="209" name="Google Shape;209;p23"/>
          <p:cNvPicPr preferRelativeResize="0"/>
          <p:nvPr/>
        </p:nvPicPr>
        <p:blipFill rotWithShape="1">
          <a:blip r:embed="rId7">
            <a:alphaModFix/>
          </a:blip>
          <a:srcRect/>
          <a:stretch/>
        </p:blipFill>
        <p:spPr>
          <a:xfrm>
            <a:off x="2752791" y="2973256"/>
            <a:ext cx="994436" cy="86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b48297e7ae_0_129"/>
          <p:cNvSpPr txBox="1">
            <a:spLocks noGrp="1"/>
          </p:cNvSpPr>
          <p:nvPr>
            <p:ph type="title"/>
          </p:nvPr>
        </p:nvSpPr>
        <p:spPr>
          <a:xfrm>
            <a:off x="838200" y="365125"/>
            <a:ext cx="11124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990"/>
              <a:buNone/>
            </a:pPr>
            <a:r>
              <a:rPr lang="it-IT" sz="4220">
                <a:solidFill>
                  <a:srgbClr val="0070C0"/>
                </a:solidFill>
                <a:latin typeface="Century Gothic"/>
                <a:ea typeface="Century Gothic"/>
                <a:cs typeface="Century Gothic"/>
                <a:sym typeface="Century Gothic"/>
              </a:rPr>
              <a:t>ResearchComp: the European Competence Framework for Researchers</a:t>
            </a:r>
            <a:endParaRPr sz="4220">
              <a:solidFill>
                <a:srgbClr val="0070C0"/>
              </a:solidFill>
              <a:latin typeface="Century Gothic"/>
              <a:ea typeface="Century Gothic"/>
              <a:cs typeface="Century Gothic"/>
              <a:sym typeface="Century Gothic"/>
            </a:endParaRPr>
          </a:p>
        </p:txBody>
      </p:sp>
      <p:sp>
        <p:nvSpPr>
          <p:cNvPr id="216" name="Google Shape;216;g2b48297e7ae_0_129"/>
          <p:cNvSpPr txBox="1">
            <a:spLocks noGrp="1"/>
          </p:cNvSpPr>
          <p:nvPr>
            <p:ph type="body" idx="1"/>
          </p:nvPr>
        </p:nvSpPr>
        <p:spPr>
          <a:xfrm>
            <a:off x="0" y="1825625"/>
            <a:ext cx="4455900" cy="4351200"/>
          </a:xfrm>
          <a:prstGeom prst="rect">
            <a:avLst/>
          </a:prstGeom>
          <a:noFill/>
          <a:ln>
            <a:noFill/>
          </a:ln>
        </p:spPr>
        <p:txBody>
          <a:bodyPr spcFirstLastPara="1" wrap="square" lIns="91425" tIns="45700" rIns="91425" bIns="45700" anchor="t" anchorCtr="0">
            <a:noAutofit/>
          </a:bodyPr>
          <a:lstStyle/>
          <a:p>
            <a:pPr marL="457200" lvl="0" indent="-323850" algn="l" rtl="0">
              <a:lnSpc>
                <a:spcPct val="115000"/>
              </a:lnSpc>
              <a:spcBef>
                <a:spcPts val="300"/>
              </a:spcBef>
              <a:spcAft>
                <a:spcPts val="0"/>
              </a:spcAft>
              <a:buSzPts val="1500"/>
              <a:buFont typeface="Arial"/>
              <a:buChar char="•"/>
            </a:pPr>
            <a:r>
              <a:rPr lang="it-IT" sz="1500" b="1">
                <a:solidFill>
                  <a:srgbClr val="1D1D1D"/>
                </a:solidFill>
                <a:latin typeface="Arial"/>
                <a:ea typeface="Arial"/>
                <a:cs typeface="Arial"/>
                <a:sym typeface="Arial"/>
              </a:rPr>
              <a:t>7 Competence Areas</a:t>
            </a:r>
            <a:endParaRPr sz="1500" b="1">
              <a:solidFill>
                <a:srgbClr val="1D1D1D"/>
              </a:solidFill>
              <a:latin typeface="Arial"/>
              <a:ea typeface="Arial"/>
              <a:cs typeface="Arial"/>
              <a:sym typeface="Arial"/>
            </a:endParaRPr>
          </a:p>
          <a:p>
            <a:pPr marL="457200" lvl="0" indent="-323850" algn="l" rtl="0">
              <a:lnSpc>
                <a:spcPct val="115000"/>
              </a:lnSpc>
              <a:spcBef>
                <a:spcPts val="1000"/>
              </a:spcBef>
              <a:spcAft>
                <a:spcPts val="0"/>
              </a:spcAft>
              <a:buSzPts val="1500"/>
              <a:buFont typeface="Arial"/>
              <a:buChar char="•"/>
            </a:pPr>
            <a:r>
              <a:rPr lang="it-IT" sz="1500" b="1">
                <a:solidFill>
                  <a:srgbClr val="1D1D1D"/>
                </a:solidFill>
                <a:latin typeface="Arial"/>
                <a:ea typeface="Arial"/>
                <a:cs typeface="Arial"/>
                <a:sym typeface="Arial"/>
              </a:rPr>
              <a:t>38 Competences</a:t>
            </a:r>
            <a:endParaRPr sz="1500" b="1">
              <a:solidFill>
                <a:srgbClr val="1D1D1D"/>
              </a:solidFill>
              <a:latin typeface="Arial"/>
              <a:ea typeface="Arial"/>
              <a:cs typeface="Arial"/>
              <a:sym typeface="Arial"/>
            </a:endParaRPr>
          </a:p>
          <a:p>
            <a:pPr marL="457200" lvl="0" indent="-323850" algn="l" rtl="0">
              <a:lnSpc>
                <a:spcPct val="115000"/>
              </a:lnSpc>
              <a:spcBef>
                <a:spcPts val="1000"/>
              </a:spcBef>
              <a:spcAft>
                <a:spcPts val="0"/>
              </a:spcAft>
              <a:buSzPts val="1500"/>
              <a:buFont typeface="Arial"/>
              <a:buChar char="•"/>
            </a:pPr>
            <a:r>
              <a:rPr lang="it-IT" sz="1500">
                <a:solidFill>
                  <a:srgbClr val="1D1D1D"/>
                </a:solidFill>
                <a:latin typeface="Arial"/>
                <a:ea typeface="Arial"/>
                <a:cs typeface="Arial"/>
                <a:sym typeface="Arial"/>
              </a:rPr>
              <a:t>All </a:t>
            </a:r>
            <a:r>
              <a:rPr lang="it-IT" sz="1500" b="1">
                <a:solidFill>
                  <a:srgbClr val="1D1D1D"/>
                </a:solidFill>
                <a:latin typeface="Arial"/>
                <a:ea typeface="Arial"/>
                <a:cs typeface="Arial"/>
                <a:sym typeface="Arial"/>
              </a:rPr>
              <a:t>competences are equally important &amp; interrelated</a:t>
            </a:r>
            <a:endParaRPr sz="1500" b="1">
              <a:solidFill>
                <a:srgbClr val="1D1D1D"/>
              </a:solidFill>
              <a:latin typeface="Arial"/>
              <a:ea typeface="Arial"/>
              <a:cs typeface="Arial"/>
              <a:sym typeface="Arial"/>
            </a:endParaRPr>
          </a:p>
          <a:p>
            <a:pPr marL="457200" lvl="0" indent="-323850" algn="l" rtl="0">
              <a:lnSpc>
                <a:spcPct val="115000"/>
              </a:lnSpc>
              <a:spcBef>
                <a:spcPts val="1000"/>
              </a:spcBef>
              <a:spcAft>
                <a:spcPts val="0"/>
              </a:spcAft>
              <a:buSzPts val="1500"/>
              <a:buFont typeface="Arial"/>
              <a:buChar char="•"/>
            </a:pPr>
            <a:r>
              <a:rPr lang="it-IT" sz="1500">
                <a:solidFill>
                  <a:srgbClr val="1D1D1D"/>
                </a:solidFill>
                <a:latin typeface="Arial"/>
                <a:ea typeface="Arial"/>
                <a:cs typeface="Arial"/>
                <a:sym typeface="Arial"/>
              </a:rPr>
              <a:t>Competences can be acquired via </a:t>
            </a:r>
            <a:r>
              <a:rPr lang="it-IT" sz="1500" b="1">
                <a:solidFill>
                  <a:srgbClr val="1D1D1D"/>
                </a:solidFill>
                <a:latin typeface="Arial"/>
                <a:ea typeface="Arial"/>
                <a:cs typeface="Arial"/>
                <a:sym typeface="Arial"/>
              </a:rPr>
              <a:t>dedicated training, on-the-job-training, peer-to-peer learning, coaching and mentoring</a:t>
            </a:r>
            <a:endParaRPr sz="1500" b="1">
              <a:solidFill>
                <a:srgbClr val="1D1D1D"/>
              </a:solidFill>
              <a:latin typeface="Arial"/>
              <a:ea typeface="Arial"/>
              <a:cs typeface="Arial"/>
              <a:sym typeface="Arial"/>
            </a:endParaRPr>
          </a:p>
          <a:p>
            <a:pPr marL="457200" lvl="0" indent="-323850" algn="l" rtl="0">
              <a:lnSpc>
                <a:spcPct val="115000"/>
              </a:lnSpc>
              <a:spcBef>
                <a:spcPts val="1000"/>
              </a:spcBef>
              <a:spcAft>
                <a:spcPts val="0"/>
              </a:spcAft>
              <a:buSzPts val="1500"/>
              <a:buFont typeface="Arial"/>
              <a:buChar char="•"/>
            </a:pPr>
            <a:r>
              <a:rPr lang="it-IT" sz="1500" b="1">
                <a:solidFill>
                  <a:srgbClr val="1D1D1D"/>
                </a:solidFill>
                <a:latin typeface="Arial"/>
                <a:ea typeface="Arial"/>
                <a:cs typeface="Arial"/>
                <a:sym typeface="Arial"/>
              </a:rPr>
              <a:t>Each stakeholder </a:t>
            </a:r>
            <a:r>
              <a:rPr lang="it-IT" sz="1500">
                <a:solidFill>
                  <a:srgbClr val="1D1D1D"/>
                </a:solidFill>
                <a:latin typeface="Arial"/>
                <a:ea typeface="Arial"/>
                <a:cs typeface="Arial"/>
                <a:sym typeface="Arial"/>
              </a:rPr>
              <a:t>can use the Framework as a starting point to address its </a:t>
            </a:r>
            <a:r>
              <a:rPr lang="it-IT" sz="1500" b="1">
                <a:solidFill>
                  <a:srgbClr val="1D1D1D"/>
                </a:solidFill>
                <a:latin typeface="Arial"/>
                <a:ea typeface="Arial"/>
                <a:cs typeface="Arial"/>
                <a:sym typeface="Arial"/>
              </a:rPr>
              <a:t>own needs</a:t>
            </a:r>
            <a:endParaRPr sz="1500" b="1">
              <a:solidFill>
                <a:srgbClr val="1D1D1D"/>
              </a:solidFill>
              <a:latin typeface="Arial"/>
              <a:ea typeface="Arial"/>
              <a:cs typeface="Arial"/>
              <a:sym typeface="Arial"/>
            </a:endParaRPr>
          </a:p>
          <a:p>
            <a:pPr marL="457200" lvl="0" indent="-323850" algn="l" rtl="0">
              <a:lnSpc>
                <a:spcPct val="115000"/>
              </a:lnSpc>
              <a:spcBef>
                <a:spcPts val="1000"/>
              </a:spcBef>
              <a:spcAft>
                <a:spcPts val="0"/>
              </a:spcAft>
              <a:buSzPts val="1500"/>
              <a:buFont typeface="Arial"/>
              <a:buChar char="•"/>
            </a:pPr>
            <a:r>
              <a:rPr lang="it-IT" sz="1500">
                <a:solidFill>
                  <a:srgbClr val="1D1D1D"/>
                </a:solidFill>
                <a:latin typeface="Arial"/>
                <a:ea typeface="Arial"/>
                <a:cs typeface="Arial"/>
                <a:sym typeface="Arial"/>
              </a:rPr>
              <a:t>Researchers encouraged to </a:t>
            </a:r>
            <a:r>
              <a:rPr lang="it-IT" sz="1500" b="1">
                <a:solidFill>
                  <a:srgbClr val="1D1D1D"/>
                </a:solidFill>
                <a:latin typeface="Arial"/>
                <a:ea typeface="Arial"/>
                <a:cs typeface="Arial"/>
                <a:sym typeface="Arial"/>
              </a:rPr>
              <a:t>develop competences in all 7 areas, but should </a:t>
            </a:r>
            <a:r>
              <a:rPr lang="it-IT" sz="1500" b="1" u="sng">
                <a:solidFill>
                  <a:srgbClr val="1D1D1D"/>
                </a:solidFill>
                <a:latin typeface="Arial"/>
                <a:ea typeface="Arial"/>
                <a:cs typeface="Arial"/>
                <a:sym typeface="Arial"/>
              </a:rPr>
              <a:t>not</a:t>
            </a:r>
            <a:r>
              <a:rPr lang="it-IT" sz="1500" b="1">
                <a:solidFill>
                  <a:srgbClr val="1D1D1D"/>
                </a:solidFill>
                <a:latin typeface="Arial"/>
                <a:ea typeface="Arial"/>
                <a:cs typeface="Arial"/>
                <a:sym typeface="Arial"/>
              </a:rPr>
              <a:t> acquire the same or the highest level of proficiency for all competences</a:t>
            </a:r>
            <a:endParaRPr sz="1500" b="1">
              <a:solidFill>
                <a:srgbClr val="1D1D1D"/>
              </a:solidFill>
              <a:latin typeface="Arial"/>
              <a:ea typeface="Arial"/>
              <a:cs typeface="Arial"/>
              <a:sym typeface="Arial"/>
            </a:endParaRPr>
          </a:p>
          <a:p>
            <a:pPr marL="285750" lvl="0" indent="-190500" algn="l" rtl="0">
              <a:lnSpc>
                <a:spcPct val="130000"/>
              </a:lnSpc>
              <a:spcBef>
                <a:spcPts val="1000"/>
              </a:spcBef>
              <a:spcAft>
                <a:spcPts val="0"/>
              </a:spcAft>
              <a:buSzPts val="1500"/>
              <a:buFont typeface="Arial"/>
              <a:buNone/>
            </a:pPr>
            <a:endParaRPr sz="2700"/>
          </a:p>
        </p:txBody>
      </p:sp>
      <p:sp>
        <p:nvSpPr>
          <p:cNvPr id="217" name="Google Shape;217;g2b48297e7ae_0_129"/>
          <p:cNvSpPr txBox="1">
            <a:spLocks noGrp="1"/>
          </p:cNvSpPr>
          <p:nvPr>
            <p:ph type="ftr" idx="11"/>
          </p:nvPr>
        </p:nvSpPr>
        <p:spPr>
          <a:xfrm>
            <a:off x="1578203" y="6413084"/>
            <a:ext cx="536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it-IT"/>
              <a:t>12</a:t>
            </a:fld>
            <a:endParaRPr/>
          </a:p>
        </p:txBody>
      </p:sp>
      <p:pic>
        <p:nvPicPr>
          <p:cNvPr id="218" name="Google Shape;218;g2b48297e7ae_0_129"/>
          <p:cNvPicPr preferRelativeResize="0"/>
          <p:nvPr/>
        </p:nvPicPr>
        <p:blipFill rotWithShape="1">
          <a:blip r:embed="rId3">
            <a:alphaModFix/>
          </a:blip>
          <a:srcRect/>
          <a:stretch/>
        </p:blipFill>
        <p:spPr>
          <a:xfrm>
            <a:off x="4691525" y="1843229"/>
            <a:ext cx="5130399" cy="4417455"/>
          </a:xfrm>
          <a:prstGeom prst="rect">
            <a:avLst/>
          </a:prstGeom>
          <a:noFill/>
          <a:ln>
            <a:noFill/>
          </a:ln>
        </p:spPr>
      </p:pic>
      <p:pic>
        <p:nvPicPr>
          <p:cNvPr id="219" name="Google Shape;219;g2b48297e7ae_0_129"/>
          <p:cNvPicPr preferRelativeResize="0"/>
          <p:nvPr/>
        </p:nvPicPr>
        <p:blipFill rotWithShape="1">
          <a:blip r:embed="rId4">
            <a:alphaModFix/>
          </a:blip>
          <a:srcRect/>
          <a:stretch/>
        </p:blipFill>
        <p:spPr>
          <a:xfrm>
            <a:off x="9974325" y="3338377"/>
            <a:ext cx="1901661" cy="1325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48"/>
          <p:cNvPicPr preferRelativeResize="0"/>
          <p:nvPr/>
        </p:nvPicPr>
        <p:blipFill rotWithShape="1">
          <a:blip r:embed="rId3">
            <a:alphaModFix/>
          </a:blip>
          <a:srcRect/>
          <a:stretch/>
        </p:blipFill>
        <p:spPr>
          <a:xfrm>
            <a:off x="7751550" y="1627802"/>
            <a:ext cx="3967825" cy="4669625"/>
          </a:xfrm>
          <a:prstGeom prst="rect">
            <a:avLst/>
          </a:prstGeom>
          <a:noFill/>
          <a:ln>
            <a:noFill/>
          </a:ln>
        </p:spPr>
      </p:pic>
      <p:sp>
        <p:nvSpPr>
          <p:cNvPr id="225" name="Google Shape;225;p48"/>
          <p:cNvSpPr txBox="1"/>
          <p:nvPr/>
        </p:nvSpPr>
        <p:spPr>
          <a:xfrm>
            <a:off x="2367749" y="1688925"/>
            <a:ext cx="5532900" cy="4547400"/>
          </a:xfrm>
          <a:prstGeom prst="rect">
            <a:avLst/>
          </a:prstGeom>
          <a:noFill/>
          <a:ln>
            <a:noFill/>
          </a:ln>
        </p:spPr>
        <p:txBody>
          <a:bodyPr spcFirstLastPara="1" wrap="square" lIns="91425" tIns="45700" rIns="91425" bIns="45700" anchor="t" anchorCtr="0">
            <a:normAutofit fontScale="25000" lnSpcReduction="10000"/>
          </a:bodyPr>
          <a:lstStyle/>
          <a:p>
            <a:pPr marL="0" marR="0" lvl="0" indent="0" algn="l" rtl="0">
              <a:lnSpc>
                <a:spcPct val="90000"/>
              </a:lnSpc>
              <a:spcBef>
                <a:spcPts val="0"/>
              </a:spcBef>
              <a:spcAft>
                <a:spcPts val="0"/>
              </a:spcAft>
              <a:buClr>
                <a:srgbClr val="000000"/>
              </a:buClr>
              <a:buSzPct val="95238"/>
              <a:buFont typeface="Arial"/>
              <a:buNone/>
            </a:pPr>
            <a:r>
              <a:rPr lang="it-IT" sz="8400" b="0" i="0" u="none" strike="noStrike" cap="none">
                <a:solidFill>
                  <a:srgbClr val="000000"/>
                </a:solidFill>
                <a:latin typeface="Calibri"/>
                <a:ea typeface="Calibri"/>
                <a:cs typeface="Calibri"/>
                <a:sym typeface="Calibri"/>
              </a:rPr>
              <a:t>The</a:t>
            </a:r>
            <a:r>
              <a:rPr lang="it-IT" sz="8400" b="1" i="0" u="none" strike="noStrike" cap="none">
                <a:solidFill>
                  <a:srgbClr val="3278B1"/>
                </a:solidFill>
                <a:latin typeface="Calibri"/>
                <a:ea typeface="Calibri"/>
                <a:cs typeface="Calibri"/>
                <a:sym typeface="Calibri"/>
              </a:rPr>
              <a:t> Minimum Viable Skillset</a:t>
            </a:r>
            <a:r>
              <a:rPr lang="it-IT" sz="8400" b="0" i="0" u="none" strike="noStrike" cap="none">
                <a:solidFill>
                  <a:srgbClr val="000000"/>
                </a:solidFill>
                <a:latin typeface="Calibri"/>
                <a:ea typeface="Calibri"/>
                <a:cs typeface="Calibri"/>
                <a:sym typeface="Calibri"/>
              </a:rPr>
              <a:t> profiles:</a:t>
            </a:r>
            <a:endParaRPr sz="8400" b="0" i="0" u="none" strike="noStrike" cap="none">
              <a:solidFill>
                <a:schemeClr val="dk1"/>
              </a:solidFill>
              <a:latin typeface="Calibri"/>
              <a:ea typeface="Calibri"/>
              <a:cs typeface="Calibri"/>
              <a:sym typeface="Calibri"/>
            </a:endParaRPr>
          </a:p>
          <a:p>
            <a:pPr marL="685800" marR="0" lvl="1" indent="-234950" algn="l" rtl="0">
              <a:lnSpc>
                <a:spcPct val="90000"/>
              </a:lnSpc>
              <a:spcBef>
                <a:spcPts val="1916"/>
              </a:spcBef>
              <a:spcAft>
                <a:spcPts val="0"/>
              </a:spcAft>
              <a:buClr>
                <a:srgbClr val="000000"/>
              </a:buClr>
              <a:buSzPct val="100000"/>
              <a:buFont typeface="Arial"/>
              <a:buChar char="•"/>
            </a:pPr>
            <a:r>
              <a:rPr lang="it-IT" sz="8400" b="0" i="0" u="none" strike="noStrike" cap="none">
                <a:solidFill>
                  <a:srgbClr val="000000"/>
                </a:solidFill>
                <a:latin typeface="Calibri"/>
                <a:ea typeface="Calibri"/>
                <a:cs typeface="Calibri"/>
                <a:sym typeface="Calibri"/>
              </a:rPr>
              <a:t>Address the </a:t>
            </a:r>
            <a:r>
              <a:rPr lang="it-IT" sz="8400" b="1" i="0" u="none" strike="noStrike" cap="none">
                <a:solidFill>
                  <a:srgbClr val="3278B1"/>
                </a:solidFill>
                <a:latin typeface="Calibri"/>
                <a:ea typeface="Calibri"/>
                <a:cs typeface="Calibri"/>
                <a:sym typeface="Calibri"/>
              </a:rPr>
              <a:t>skills needed</a:t>
            </a:r>
            <a:r>
              <a:rPr lang="it-IT" sz="8400" b="0" i="0" u="none" strike="noStrike" cap="none">
                <a:solidFill>
                  <a:srgbClr val="000000"/>
                </a:solidFill>
                <a:latin typeface="Calibri"/>
                <a:ea typeface="Calibri"/>
                <a:cs typeface="Calibri"/>
                <a:sym typeface="Calibri"/>
              </a:rPr>
              <a:t> for various EOSC actors considering the OS mission and planned outcomes</a:t>
            </a:r>
            <a:endParaRPr sz="8400" b="0" i="0" u="none" strike="noStrike" cap="none">
              <a:solidFill>
                <a:schemeClr val="dk1"/>
              </a:solidFill>
              <a:latin typeface="Calibri"/>
              <a:ea typeface="Calibri"/>
              <a:cs typeface="Calibri"/>
              <a:sym typeface="Calibri"/>
            </a:endParaRPr>
          </a:p>
          <a:p>
            <a:pPr marL="685800" marR="0" lvl="1" indent="-234950" algn="l" rtl="0">
              <a:lnSpc>
                <a:spcPct val="90000"/>
              </a:lnSpc>
              <a:spcBef>
                <a:spcPts val="1916"/>
              </a:spcBef>
              <a:spcAft>
                <a:spcPts val="0"/>
              </a:spcAft>
              <a:buClr>
                <a:srgbClr val="000000"/>
              </a:buClr>
              <a:buSzPct val="100000"/>
              <a:buFont typeface="Arial"/>
              <a:buChar char="•"/>
            </a:pPr>
            <a:r>
              <a:rPr lang="it-IT" sz="8400" b="0" i="0" u="none" strike="noStrike" cap="none">
                <a:solidFill>
                  <a:srgbClr val="000000"/>
                </a:solidFill>
                <a:latin typeface="Calibri"/>
                <a:ea typeface="Calibri"/>
                <a:cs typeface="Calibri"/>
                <a:sym typeface="Calibri"/>
              </a:rPr>
              <a:t>Address the need to </a:t>
            </a:r>
            <a:r>
              <a:rPr lang="it-IT" sz="8400" b="1" i="0" u="none" strike="noStrike" cap="none">
                <a:solidFill>
                  <a:srgbClr val="3278B1"/>
                </a:solidFill>
                <a:latin typeface="Calibri"/>
                <a:ea typeface="Calibri"/>
                <a:cs typeface="Calibri"/>
                <a:sym typeface="Calibri"/>
              </a:rPr>
              <a:t>summarise OS essentials</a:t>
            </a:r>
            <a:endParaRPr sz="8400" b="0" i="0" u="none" strike="noStrike" cap="none">
              <a:solidFill>
                <a:schemeClr val="dk1"/>
              </a:solidFill>
              <a:latin typeface="Calibri"/>
              <a:ea typeface="Calibri"/>
              <a:cs typeface="Calibri"/>
              <a:sym typeface="Calibri"/>
            </a:endParaRPr>
          </a:p>
          <a:p>
            <a:pPr marL="685800" marR="0" lvl="1" indent="-234950" algn="l" rtl="0">
              <a:lnSpc>
                <a:spcPct val="90000"/>
              </a:lnSpc>
              <a:spcBef>
                <a:spcPts val="1916"/>
              </a:spcBef>
              <a:spcAft>
                <a:spcPts val="0"/>
              </a:spcAft>
              <a:buClr>
                <a:srgbClr val="000000"/>
              </a:buClr>
              <a:buSzPct val="100000"/>
              <a:buFont typeface="Arial"/>
              <a:buChar char="•"/>
            </a:pPr>
            <a:r>
              <a:rPr lang="it-IT" sz="8400" b="0" i="0" u="none" strike="noStrike" cap="none">
                <a:solidFill>
                  <a:srgbClr val="000000"/>
                </a:solidFill>
                <a:latin typeface="Calibri"/>
                <a:ea typeface="Calibri"/>
                <a:cs typeface="Calibri"/>
                <a:sym typeface="Calibri"/>
              </a:rPr>
              <a:t>Provide </a:t>
            </a:r>
            <a:r>
              <a:rPr lang="it-IT" sz="8400" b="1" i="0" u="none" strike="noStrike" cap="none">
                <a:solidFill>
                  <a:srgbClr val="3278B1"/>
                </a:solidFill>
                <a:latin typeface="Calibri"/>
                <a:ea typeface="Calibri"/>
                <a:cs typeface="Calibri"/>
                <a:sym typeface="Calibri"/>
              </a:rPr>
              <a:t>high level guidance</a:t>
            </a:r>
            <a:r>
              <a:rPr lang="it-IT" sz="8400" b="0" i="0" u="none" strike="noStrike" cap="none">
                <a:solidFill>
                  <a:srgbClr val="3278B1"/>
                </a:solidFill>
                <a:latin typeface="Calibri"/>
                <a:ea typeface="Calibri"/>
                <a:cs typeface="Calibri"/>
                <a:sym typeface="Calibri"/>
              </a:rPr>
              <a:t> </a:t>
            </a:r>
            <a:r>
              <a:rPr lang="it-IT" sz="8400" b="0" i="0" u="none" strike="noStrike" cap="none">
                <a:solidFill>
                  <a:srgbClr val="000000"/>
                </a:solidFill>
                <a:latin typeface="Calibri"/>
                <a:ea typeface="Calibri"/>
                <a:cs typeface="Calibri"/>
                <a:sym typeface="Calibri"/>
              </a:rPr>
              <a:t>for curricula and trainings</a:t>
            </a:r>
            <a:endParaRPr sz="8400" b="0" i="0" u="none" strike="noStrike" cap="none">
              <a:solidFill>
                <a:schemeClr val="dk1"/>
              </a:solidFill>
              <a:latin typeface="Calibri"/>
              <a:ea typeface="Calibri"/>
              <a:cs typeface="Calibri"/>
              <a:sym typeface="Calibri"/>
            </a:endParaRPr>
          </a:p>
          <a:p>
            <a:pPr marL="685800" marR="0" lvl="1" indent="-234950" algn="l" rtl="0">
              <a:lnSpc>
                <a:spcPct val="90000"/>
              </a:lnSpc>
              <a:spcBef>
                <a:spcPts val="1916"/>
              </a:spcBef>
              <a:spcAft>
                <a:spcPts val="0"/>
              </a:spcAft>
              <a:buClr>
                <a:srgbClr val="000000"/>
              </a:buClr>
              <a:buSzPct val="100000"/>
              <a:buFont typeface="Arial"/>
              <a:buChar char="•"/>
            </a:pPr>
            <a:r>
              <a:rPr lang="it-IT" sz="8400" b="0" i="0" u="none" strike="noStrike" cap="none">
                <a:solidFill>
                  <a:srgbClr val="000000"/>
                </a:solidFill>
                <a:latin typeface="Calibri"/>
                <a:ea typeface="Calibri"/>
                <a:cs typeface="Calibri"/>
                <a:sym typeface="Calibri"/>
              </a:rPr>
              <a:t>Are </a:t>
            </a:r>
            <a:r>
              <a:rPr lang="it-IT" sz="8400" b="1" i="0" u="none" strike="noStrike" cap="none">
                <a:solidFill>
                  <a:srgbClr val="3278B1"/>
                </a:solidFill>
                <a:latin typeface="Calibri"/>
                <a:ea typeface="Calibri"/>
                <a:cs typeface="Calibri"/>
                <a:sym typeface="Calibri"/>
              </a:rPr>
              <a:t>adaptable</a:t>
            </a:r>
            <a:r>
              <a:rPr lang="it-IT" sz="8400" b="0" i="0" u="none" strike="noStrike" cap="none">
                <a:solidFill>
                  <a:srgbClr val="3278B1"/>
                </a:solidFill>
                <a:latin typeface="Calibri"/>
                <a:ea typeface="Calibri"/>
                <a:cs typeface="Calibri"/>
                <a:sym typeface="Calibri"/>
              </a:rPr>
              <a:t> </a:t>
            </a:r>
            <a:r>
              <a:rPr lang="it-IT" sz="8400" b="0" i="0" u="none" strike="noStrike" cap="none">
                <a:solidFill>
                  <a:srgbClr val="000000"/>
                </a:solidFill>
                <a:latin typeface="Calibri"/>
                <a:ea typeface="Calibri"/>
                <a:cs typeface="Calibri"/>
                <a:sym typeface="Calibri"/>
              </a:rPr>
              <a:t>to contexts/domains</a:t>
            </a:r>
            <a:endParaRPr sz="8400" b="0" i="0" u="none" strike="noStrike" cap="none">
              <a:solidFill>
                <a:srgbClr val="000000"/>
              </a:solidFill>
              <a:latin typeface="Calibri"/>
              <a:ea typeface="Calibri"/>
              <a:cs typeface="Calibri"/>
              <a:sym typeface="Calibri"/>
            </a:endParaRPr>
          </a:p>
          <a:p>
            <a:pPr marL="685800" marR="0" lvl="1" indent="-234950" algn="l" rtl="0">
              <a:lnSpc>
                <a:spcPct val="90000"/>
              </a:lnSpc>
              <a:spcBef>
                <a:spcPts val="1914"/>
              </a:spcBef>
              <a:spcAft>
                <a:spcPts val="0"/>
              </a:spcAft>
              <a:buClr>
                <a:srgbClr val="000000"/>
              </a:buClr>
              <a:buSzPct val="100000"/>
              <a:buFont typeface="Arial"/>
              <a:buChar char="•"/>
            </a:pPr>
            <a:r>
              <a:rPr lang="it-IT" sz="8400" b="0" i="0" u="none" strike="noStrike" cap="none">
                <a:solidFill>
                  <a:srgbClr val="000000"/>
                </a:solidFill>
                <a:highlight>
                  <a:srgbClr val="FFFFFF"/>
                </a:highlight>
                <a:latin typeface="Calibri"/>
                <a:ea typeface="Calibri"/>
                <a:cs typeface="Calibri"/>
                <a:sym typeface="Calibri"/>
              </a:rPr>
              <a:t>Are intended to complement the </a:t>
            </a:r>
            <a:r>
              <a:rPr lang="it-IT" sz="8400" b="1" i="0" u="none" strike="noStrike" cap="none">
                <a:solidFill>
                  <a:srgbClr val="3278B1"/>
                </a:solidFill>
                <a:highlight>
                  <a:srgbClr val="FFFFFF"/>
                </a:highlight>
                <a:latin typeface="Calibri"/>
                <a:ea typeface="Calibri"/>
                <a:cs typeface="Calibri"/>
                <a:sym typeface="Calibri"/>
              </a:rPr>
              <a:t>European Competence Framework for Researchers</a:t>
            </a:r>
            <a:endParaRPr sz="2800" b="0" i="0" u="none" strike="noStrike" cap="none">
              <a:solidFill>
                <a:srgbClr val="000000"/>
              </a:solidFill>
              <a:latin typeface="Calibri"/>
              <a:ea typeface="Calibri"/>
              <a:cs typeface="Calibri"/>
              <a:sym typeface="Calibri"/>
            </a:endParaRPr>
          </a:p>
          <a:p>
            <a:pPr marL="685800" marR="0" lvl="1" indent="-190500" algn="just" rtl="0">
              <a:lnSpc>
                <a:spcPct val="90000"/>
              </a:lnSpc>
              <a:spcBef>
                <a:spcPts val="499"/>
              </a:spcBef>
              <a:spcAft>
                <a:spcPts val="0"/>
              </a:spcAft>
              <a:buClr>
                <a:schemeClr val="dk1"/>
              </a:buClr>
              <a:buSzPct val="100000"/>
              <a:buFont typeface="Arial"/>
              <a:buNone/>
            </a:pPr>
            <a:endParaRPr sz="2400" b="0" i="0" u="none" strike="noStrike" cap="none">
              <a:solidFill>
                <a:srgbClr val="000000"/>
              </a:solidFill>
              <a:latin typeface="Calibri"/>
              <a:ea typeface="Calibri"/>
              <a:cs typeface="Calibri"/>
              <a:sym typeface="Calibri"/>
            </a:endParaRPr>
          </a:p>
        </p:txBody>
      </p:sp>
      <p:pic>
        <p:nvPicPr>
          <p:cNvPr id="226" name="Google Shape;226;p48"/>
          <p:cNvPicPr preferRelativeResize="0"/>
          <p:nvPr/>
        </p:nvPicPr>
        <p:blipFill rotWithShape="1">
          <a:blip r:embed="rId4">
            <a:alphaModFix/>
          </a:blip>
          <a:srcRect/>
          <a:stretch/>
        </p:blipFill>
        <p:spPr>
          <a:xfrm>
            <a:off x="226325" y="3157650"/>
            <a:ext cx="2487274" cy="3078676"/>
          </a:xfrm>
          <a:prstGeom prst="rect">
            <a:avLst/>
          </a:prstGeom>
          <a:noFill/>
          <a:ln>
            <a:noFill/>
          </a:ln>
        </p:spPr>
      </p:pic>
      <p:sp>
        <p:nvSpPr>
          <p:cNvPr id="227" name="Google Shape;227;p48"/>
          <p:cNvSpPr txBox="1">
            <a:spLocks noGrp="1"/>
          </p:cNvSpPr>
          <p:nvPr>
            <p:ph type="title"/>
          </p:nvPr>
        </p:nvSpPr>
        <p:spPr>
          <a:xfrm>
            <a:off x="838198" y="365128"/>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entury Gothic"/>
              <a:buNone/>
            </a:pPr>
            <a:r>
              <a:rPr lang="it-IT" sz="4800">
                <a:solidFill>
                  <a:srgbClr val="0070C0"/>
                </a:solidFill>
                <a:latin typeface="Century Gothic"/>
                <a:ea typeface="Century Gothic"/>
                <a:cs typeface="Century Gothic"/>
                <a:sym typeface="Century Gothic"/>
              </a:rPr>
              <a:t>Minimum Viable Skillset - MVS</a:t>
            </a:r>
            <a:endParaRPr sz="4800">
              <a:solidFill>
                <a:srgbClr val="0070C0"/>
              </a:solidFill>
              <a:latin typeface="Century Gothic"/>
              <a:ea typeface="Century Gothic"/>
              <a:cs typeface="Century Gothic"/>
              <a:sym typeface="Century Gothic"/>
            </a:endParaRPr>
          </a:p>
          <a:p>
            <a:pPr marL="0" lvl="0" indent="0" algn="l" rtl="0">
              <a:lnSpc>
                <a:spcPct val="90000"/>
              </a:lnSpc>
              <a:spcBef>
                <a:spcPts val="0"/>
              </a:spcBef>
              <a:spcAft>
                <a:spcPts val="0"/>
              </a:spcAft>
              <a:buClr>
                <a:srgbClr val="0070C0"/>
              </a:buClr>
              <a:buSzPct val="100000"/>
              <a:buFont typeface="Century Gothic"/>
              <a:buNone/>
            </a:pPr>
            <a:r>
              <a:rPr lang="it-IT" sz="4800">
                <a:solidFill>
                  <a:srgbClr val="0070C0"/>
                </a:solidFill>
                <a:latin typeface="Century Gothic"/>
                <a:ea typeface="Century Gothic"/>
                <a:cs typeface="Century Gothic"/>
                <a:sym typeface="Century Gothic"/>
              </a:rPr>
              <a:t>defining skills for different roles</a:t>
            </a:r>
            <a:endParaRPr sz="4800">
              <a:solidFill>
                <a:srgbClr val="0070C0"/>
              </a:solidFill>
              <a:latin typeface="Century Gothic"/>
              <a:ea typeface="Century Gothic"/>
              <a:cs typeface="Century Gothic"/>
              <a:sym typeface="Century Gothic"/>
            </a:endParaRPr>
          </a:p>
        </p:txBody>
      </p:sp>
      <p:sp>
        <p:nvSpPr>
          <p:cNvPr id="228" name="Google Shape;228;p48"/>
          <p:cNvSpPr txBox="1"/>
          <p:nvPr/>
        </p:nvSpPr>
        <p:spPr>
          <a:xfrm>
            <a:off x="1760700" y="6354361"/>
            <a:ext cx="5226300" cy="5079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it-IT" sz="1050" b="0" i="0" u="none" strike="noStrike" cap="none">
                <a:solidFill>
                  <a:schemeClr val="accent2"/>
                </a:solidFill>
                <a:latin typeface="Arial"/>
                <a:ea typeface="Arial"/>
                <a:cs typeface="Arial"/>
                <a:sym typeface="Arial"/>
              </a:rPr>
              <a:t>Whyte, A., et al. (2023). D2.1 Catalogue of Open Science Career Profiles - Minimum Viable Skillsets (v1.2). Zenodo. </a:t>
            </a:r>
            <a:r>
              <a:rPr lang="it-IT" sz="1050" b="0" i="0" u="sng" strike="noStrike" cap="none">
                <a:solidFill>
                  <a:schemeClr val="accent2"/>
                </a:solidFill>
                <a:latin typeface="Arial"/>
                <a:ea typeface="Arial"/>
                <a:cs typeface="Arial"/>
                <a:sym typeface="Arial"/>
                <a:hlinkClick r:id="rId5">
                  <a:extLst>
                    <a:ext uri="{A12FA001-AC4F-418D-AE19-62706E023703}">
                      <ahyp:hlinkClr xmlns:ahyp="http://schemas.microsoft.com/office/drawing/2018/hyperlinkcolor" val="tx"/>
                    </a:ext>
                  </a:extLst>
                </a:hlinkClick>
              </a:rPr>
              <a:t>https://doi.org/10.5281/zenodo.8101903</a:t>
            </a:r>
            <a:r>
              <a:rPr lang="it-IT" sz="1050" b="0" i="0" u="none" strike="noStrike" cap="none">
                <a:solidFill>
                  <a:schemeClr val="accent2"/>
                </a:solidFill>
                <a:latin typeface="Arial"/>
                <a:ea typeface="Arial"/>
                <a:cs typeface="Arial"/>
                <a:sym typeface="Arial"/>
              </a:rPr>
              <a:t> </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50"/>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4800"/>
              <a:buFont typeface="Century Gothic"/>
              <a:buNone/>
            </a:pPr>
            <a:r>
              <a:rPr lang="it-IT" sz="4300" b="0" i="0" u="none" strike="noStrike" cap="none">
                <a:solidFill>
                  <a:srgbClr val="0070C0"/>
                </a:solidFill>
                <a:latin typeface="Century Gothic"/>
                <a:ea typeface="Century Gothic"/>
                <a:cs typeface="Century Gothic"/>
                <a:sym typeface="Century Gothic"/>
              </a:rPr>
              <a:t>FAIR-by-design methodology</a:t>
            </a:r>
            <a:endParaRPr sz="4400" b="0" i="0" u="none" strike="noStrike" cap="none">
              <a:solidFill>
                <a:schemeClr val="accent2"/>
              </a:solidFill>
              <a:latin typeface="Calibri"/>
              <a:ea typeface="Calibri"/>
              <a:cs typeface="Calibri"/>
              <a:sym typeface="Calibri"/>
            </a:endParaRPr>
          </a:p>
        </p:txBody>
      </p:sp>
      <p:pic>
        <p:nvPicPr>
          <p:cNvPr id="234" name="Google Shape;234;p50"/>
          <p:cNvPicPr preferRelativeResize="0">
            <a:picLocks noGrp="1"/>
          </p:cNvPicPr>
          <p:nvPr>
            <p:ph type="body" idx="1"/>
          </p:nvPr>
        </p:nvPicPr>
        <p:blipFill rotWithShape="1">
          <a:blip r:embed="rId3">
            <a:alphaModFix/>
          </a:blip>
          <a:srcRect/>
          <a:stretch/>
        </p:blipFill>
        <p:spPr>
          <a:xfrm>
            <a:off x="1009942" y="1832667"/>
            <a:ext cx="10172113" cy="3937818"/>
          </a:xfrm>
          <a:prstGeom prst="rect">
            <a:avLst/>
          </a:prstGeom>
          <a:noFill/>
          <a:ln>
            <a:noFill/>
          </a:ln>
        </p:spPr>
      </p:pic>
      <p:sp>
        <p:nvSpPr>
          <p:cNvPr id="235" name="Google Shape;235;p50"/>
          <p:cNvSpPr txBox="1"/>
          <p:nvPr/>
        </p:nvSpPr>
        <p:spPr>
          <a:xfrm>
            <a:off x="1760700" y="6354361"/>
            <a:ext cx="5226300" cy="577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50"/>
              <a:buFont typeface="Arial"/>
              <a:buNone/>
            </a:pPr>
            <a:r>
              <a:rPr lang="it-IT" sz="850" b="0" i="0" u="none" strike="noStrike" cap="none">
                <a:solidFill>
                  <a:schemeClr val="accent2"/>
                </a:solidFill>
                <a:latin typeface="Arial"/>
                <a:ea typeface="Arial"/>
                <a:cs typeface="Arial"/>
                <a:sym typeface="Arial"/>
              </a:rPr>
              <a:t>Filiposka, S., et al. (2023). Draft Methodology for FAIR-by-Design Learning Materials (1.2). Zenodo. </a:t>
            </a:r>
            <a:r>
              <a:rPr lang="it-IT" sz="850" b="0" i="0" u="sng" strike="noStrike" cap="none">
                <a:solidFill>
                  <a:schemeClr val="hlink"/>
                </a:solidFill>
                <a:latin typeface="Arial"/>
                <a:ea typeface="Arial"/>
                <a:cs typeface="Arial"/>
                <a:sym typeface="Arial"/>
                <a:hlinkClick r:id="rId4"/>
              </a:rPr>
              <a:t>https://doi.org/10.5281/zenodo.7875541</a:t>
            </a:r>
            <a:r>
              <a:rPr lang="it-IT" sz="850" b="0" i="0" u="none" strike="noStrike" cap="none">
                <a:solidFill>
                  <a:schemeClr val="accent2"/>
                </a:solidFill>
                <a:latin typeface="Arial"/>
                <a:ea typeface="Arial"/>
                <a:cs typeface="Arial"/>
                <a:sym typeface="Arial"/>
              </a:rPr>
              <a:t> </a:t>
            </a:r>
            <a:r>
              <a:rPr lang="it-IT" sz="850" b="1" i="0" u="none" strike="noStrike" cap="none">
                <a:solidFill>
                  <a:schemeClr val="accent2"/>
                </a:solidFill>
                <a:latin typeface="Arial"/>
                <a:ea typeface="Arial"/>
                <a:cs typeface="Arial"/>
                <a:sym typeface="Arial"/>
              </a:rPr>
              <a:t>and </a:t>
            </a:r>
            <a:r>
              <a:rPr lang="it-IT" sz="850" b="0" i="0" u="none" strike="noStrike" cap="none">
                <a:solidFill>
                  <a:schemeClr val="accent2"/>
                </a:solidFill>
                <a:latin typeface="Arial"/>
                <a:ea typeface="Arial"/>
                <a:cs typeface="Arial"/>
                <a:sym typeface="Arial"/>
              </a:rPr>
              <a:t>Filiposka, S., et al. (2023). D2.2 Methodology for FAIR-by-Design Training Materials (1.4). Zenodo. </a:t>
            </a:r>
            <a:r>
              <a:rPr lang="it-IT" sz="850" b="0" i="0" u="sng" strike="noStrike" cap="none">
                <a:solidFill>
                  <a:schemeClr val="hlink"/>
                </a:solidFill>
                <a:latin typeface="Arial"/>
                <a:ea typeface="Arial"/>
                <a:cs typeface="Arial"/>
                <a:sym typeface="Arial"/>
                <a:hlinkClick r:id="rId5"/>
              </a:rPr>
              <a:t>https://doi.org/10.5281/zenodo.8305540</a:t>
            </a:r>
            <a:r>
              <a:rPr lang="it-IT" sz="850" b="0" i="0" u="none" strike="noStrike" cap="none">
                <a:solidFill>
                  <a:schemeClr val="accent2"/>
                </a:solidFill>
                <a:latin typeface="Arial"/>
                <a:ea typeface="Arial"/>
                <a:cs typeface="Arial"/>
                <a:sym typeface="Arial"/>
              </a:rPr>
              <a:t> </a:t>
            </a:r>
            <a:endParaRPr sz="1200" b="0" i="0" u="none" strike="noStrike" cap="none">
              <a:solidFill>
                <a:schemeClr val="accen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2b48297e7ae_0_421"/>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4800"/>
              <a:buFont typeface="Century Gothic"/>
              <a:buNone/>
            </a:pPr>
            <a:r>
              <a:rPr lang="it-IT" sz="4300" b="0" i="0" u="none" strike="noStrike" cap="none">
                <a:solidFill>
                  <a:srgbClr val="0070C0"/>
                </a:solidFill>
                <a:latin typeface="Century Gothic"/>
                <a:ea typeface="Century Gothic"/>
                <a:cs typeface="Century Gothic"/>
                <a:sym typeface="Century Gothic"/>
              </a:rPr>
              <a:t>FAIR-by-design methodology</a:t>
            </a:r>
            <a:endParaRPr sz="4400" b="0" i="0" u="none" strike="noStrike" cap="none">
              <a:solidFill>
                <a:schemeClr val="accent2"/>
              </a:solidFill>
              <a:latin typeface="Calibri"/>
              <a:ea typeface="Calibri"/>
              <a:cs typeface="Calibri"/>
              <a:sym typeface="Calibri"/>
            </a:endParaRPr>
          </a:p>
        </p:txBody>
      </p:sp>
      <p:pic>
        <p:nvPicPr>
          <p:cNvPr id="241" name="Google Shape;241;g2b48297e7ae_0_421"/>
          <p:cNvPicPr preferRelativeResize="0"/>
          <p:nvPr/>
        </p:nvPicPr>
        <p:blipFill rotWithShape="1">
          <a:blip r:embed="rId3">
            <a:alphaModFix/>
          </a:blip>
          <a:srcRect/>
          <a:stretch/>
        </p:blipFill>
        <p:spPr>
          <a:xfrm>
            <a:off x="1773899" y="1571325"/>
            <a:ext cx="8237150" cy="4633400"/>
          </a:xfrm>
          <a:prstGeom prst="rect">
            <a:avLst/>
          </a:prstGeom>
          <a:noFill/>
          <a:ln>
            <a:noFill/>
          </a:ln>
        </p:spPr>
      </p:pic>
      <p:sp>
        <p:nvSpPr>
          <p:cNvPr id="242" name="Google Shape;242;g2b48297e7ae_0_421"/>
          <p:cNvSpPr txBox="1"/>
          <p:nvPr/>
        </p:nvSpPr>
        <p:spPr>
          <a:xfrm>
            <a:off x="1760700" y="6354361"/>
            <a:ext cx="5226300" cy="577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50"/>
              <a:buFont typeface="Arial"/>
              <a:buNone/>
            </a:pPr>
            <a:r>
              <a:rPr lang="it-IT" sz="850" b="0" i="0" u="none" strike="noStrike" cap="none">
                <a:solidFill>
                  <a:schemeClr val="accent2"/>
                </a:solidFill>
                <a:latin typeface="Arial"/>
                <a:ea typeface="Arial"/>
                <a:cs typeface="Arial"/>
                <a:sym typeface="Arial"/>
              </a:rPr>
              <a:t>Filiposka, S., et al. (2023). Draft Methodology for FAIR-by-Design Learning Materials (1.2). Zenodo. </a:t>
            </a:r>
            <a:r>
              <a:rPr lang="it-IT" sz="850" b="0" i="0" u="sng" strike="noStrike" cap="none">
                <a:solidFill>
                  <a:schemeClr val="hlink"/>
                </a:solidFill>
                <a:latin typeface="Arial"/>
                <a:ea typeface="Arial"/>
                <a:cs typeface="Arial"/>
                <a:sym typeface="Arial"/>
                <a:hlinkClick r:id="rId4"/>
              </a:rPr>
              <a:t>https://doi.org/10.5281/zenodo.7875541</a:t>
            </a:r>
            <a:r>
              <a:rPr lang="it-IT" sz="850" b="0" i="0" u="none" strike="noStrike" cap="none">
                <a:solidFill>
                  <a:schemeClr val="accent2"/>
                </a:solidFill>
                <a:latin typeface="Arial"/>
                <a:ea typeface="Arial"/>
                <a:cs typeface="Arial"/>
                <a:sym typeface="Arial"/>
              </a:rPr>
              <a:t> </a:t>
            </a:r>
            <a:r>
              <a:rPr lang="it-IT" sz="850" b="1" i="0" u="none" strike="noStrike" cap="none">
                <a:solidFill>
                  <a:schemeClr val="accent2"/>
                </a:solidFill>
                <a:latin typeface="Arial"/>
                <a:ea typeface="Arial"/>
                <a:cs typeface="Arial"/>
                <a:sym typeface="Arial"/>
              </a:rPr>
              <a:t>and </a:t>
            </a:r>
            <a:r>
              <a:rPr lang="it-IT" sz="850" b="0" i="0" u="none" strike="noStrike" cap="none">
                <a:solidFill>
                  <a:schemeClr val="accent2"/>
                </a:solidFill>
                <a:latin typeface="Arial"/>
                <a:ea typeface="Arial"/>
                <a:cs typeface="Arial"/>
                <a:sym typeface="Arial"/>
              </a:rPr>
              <a:t>Filiposka, S., et al. (2023). D2.2 Methodology for FAIR-by-Design Training Materials (1.4). Zenodo. </a:t>
            </a:r>
            <a:r>
              <a:rPr lang="it-IT" sz="850" b="0" i="0" u="sng" strike="noStrike" cap="none">
                <a:solidFill>
                  <a:schemeClr val="hlink"/>
                </a:solidFill>
                <a:latin typeface="Arial"/>
                <a:ea typeface="Arial"/>
                <a:cs typeface="Arial"/>
                <a:sym typeface="Arial"/>
                <a:hlinkClick r:id="rId5"/>
              </a:rPr>
              <a:t>https://doi.org/10.5281/zenodo.8305540</a:t>
            </a:r>
            <a:r>
              <a:rPr lang="it-IT" sz="850" b="0" i="0" u="none" strike="noStrike" cap="none">
                <a:solidFill>
                  <a:schemeClr val="accent2"/>
                </a:solidFill>
                <a:latin typeface="Arial"/>
                <a:ea typeface="Arial"/>
                <a:cs typeface="Arial"/>
                <a:sym typeface="Arial"/>
              </a:rPr>
              <a:t> </a:t>
            </a:r>
            <a:endParaRPr sz="1200" b="0" i="0" u="none" strike="noStrike" cap="none">
              <a:solidFill>
                <a:schemeClr val="accent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b48297e7ae_0_427"/>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4800"/>
              <a:buFont typeface="Century Gothic"/>
              <a:buNone/>
            </a:pPr>
            <a:r>
              <a:rPr lang="it-IT" sz="4300" b="0" i="0" u="none" strike="noStrike" cap="none">
                <a:solidFill>
                  <a:srgbClr val="0070C0"/>
                </a:solidFill>
                <a:latin typeface="Century Gothic"/>
                <a:ea typeface="Century Gothic"/>
                <a:cs typeface="Century Gothic"/>
                <a:sym typeface="Century Gothic"/>
              </a:rPr>
              <a:t>FAIR-by-design methodology</a:t>
            </a:r>
            <a:endParaRPr sz="4400" b="0" i="0" u="none" strike="noStrike" cap="none">
              <a:solidFill>
                <a:schemeClr val="accent2"/>
              </a:solidFill>
              <a:latin typeface="Calibri"/>
              <a:ea typeface="Calibri"/>
              <a:cs typeface="Calibri"/>
              <a:sym typeface="Calibri"/>
            </a:endParaRPr>
          </a:p>
        </p:txBody>
      </p:sp>
      <p:pic>
        <p:nvPicPr>
          <p:cNvPr id="248" name="Google Shape;248;g2b48297e7ae_0_427"/>
          <p:cNvPicPr preferRelativeResize="0"/>
          <p:nvPr/>
        </p:nvPicPr>
        <p:blipFill rotWithShape="1">
          <a:blip r:embed="rId3">
            <a:alphaModFix/>
          </a:blip>
          <a:srcRect/>
          <a:stretch/>
        </p:blipFill>
        <p:spPr>
          <a:xfrm>
            <a:off x="1773899" y="1553800"/>
            <a:ext cx="8268326" cy="4650950"/>
          </a:xfrm>
          <a:prstGeom prst="rect">
            <a:avLst/>
          </a:prstGeom>
          <a:noFill/>
          <a:ln>
            <a:noFill/>
          </a:ln>
        </p:spPr>
      </p:pic>
      <p:sp>
        <p:nvSpPr>
          <p:cNvPr id="249" name="Google Shape;249;g2b48297e7ae_0_427"/>
          <p:cNvSpPr txBox="1"/>
          <p:nvPr/>
        </p:nvSpPr>
        <p:spPr>
          <a:xfrm>
            <a:off x="1760700" y="6354361"/>
            <a:ext cx="5226300" cy="577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50"/>
              <a:buFont typeface="Arial"/>
              <a:buNone/>
            </a:pPr>
            <a:r>
              <a:rPr lang="it-IT" sz="850" b="0" i="0" u="none" strike="noStrike" cap="none">
                <a:solidFill>
                  <a:schemeClr val="accent2"/>
                </a:solidFill>
                <a:latin typeface="Arial"/>
                <a:ea typeface="Arial"/>
                <a:cs typeface="Arial"/>
                <a:sym typeface="Arial"/>
              </a:rPr>
              <a:t>Filiposka, S., et al. (2023). Draft Methodology for FAIR-by-Design Learning Materials (1.2). Zenodo. </a:t>
            </a:r>
            <a:r>
              <a:rPr lang="it-IT" sz="850" b="0" i="0" u="sng" strike="noStrike" cap="none">
                <a:solidFill>
                  <a:schemeClr val="hlink"/>
                </a:solidFill>
                <a:latin typeface="Arial"/>
                <a:ea typeface="Arial"/>
                <a:cs typeface="Arial"/>
                <a:sym typeface="Arial"/>
                <a:hlinkClick r:id="rId4"/>
              </a:rPr>
              <a:t>https://doi.org/10.5281/zenodo.7875541</a:t>
            </a:r>
            <a:r>
              <a:rPr lang="it-IT" sz="850" b="0" i="0" u="none" strike="noStrike" cap="none">
                <a:solidFill>
                  <a:schemeClr val="accent2"/>
                </a:solidFill>
                <a:latin typeface="Arial"/>
                <a:ea typeface="Arial"/>
                <a:cs typeface="Arial"/>
                <a:sym typeface="Arial"/>
              </a:rPr>
              <a:t> </a:t>
            </a:r>
            <a:r>
              <a:rPr lang="it-IT" sz="850" b="1" i="0" u="none" strike="noStrike" cap="none">
                <a:solidFill>
                  <a:schemeClr val="accent2"/>
                </a:solidFill>
                <a:latin typeface="Arial"/>
                <a:ea typeface="Arial"/>
                <a:cs typeface="Arial"/>
                <a:sym typeface="Arial"/>
              </a:rPr>
              <a:t>and </a:t>
            </a:r>
            <a:r>
              <a:rPr lang="it-IT" sz="850" b="0" i="0" u="none" strike="noStrike" cap="none">
                <a:solidFill>
                  <a:schemeClr val="accent2"/>
                </a:solidFill>
                <a:latin typeface="Arial"/>
                <a:ea typeface="Arial"/>
                <a:cs typeface="Arial"/>
                <a:sym typeface="Arial"/>
              </a:rPr>
              <a:t>Filiposka, S., et al. (2023). D2.2 Methodology for FAIR-by-Design Training Materials (1.4). Zenodo. </a:t>
            </a:r>
            <a:r>
              <a:rPr lang="it-IT" sz="850" b="0" i="0" u="sng" strike="noStrike" cap="none">
                <a:solidFill>
                  <a:schemeClr val="hlink"/>
                </a:solidFill>
                <a:latin typeface="Arial"/>
                <a:ea typeface="Arial"/>
                <a:cs typeface="Arial"/>
                <a:sym typeface="Arial"/>
                <a:hlinkClick r:id="rId5"/>
              </a:rPr>
              <a:t>https://doi.org/10.5281/zenodo.8305540</a:t>
            </a:r>
            <a:r>
              <a:rPr lang="it-IT" sz="850" b="0" i="0" u="none" strike="noStrike" cap="none">
                <a:solidFill>
                  <a:schemeClr val="accent2"/>
                </a:solidFill>
                <a:latin typeface="Arial"/>
                <a:ea typeface="Arial"/>
                <a:cs typeface="Arial"/>
                <a:sym typeface="Arial"/>
              </a:rPr>
              <a:t> </a:t>
            </a:r>
            <a:endParaRPr sz="1200" b="0" i="0" u="none" strike="noStrike" cap="none">
              <a:solidFill>
                <a:schemeClr val="accent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e7e2f548fa_0_32"/>
          <p:cNvSpPr txBox="1">
            <a:spLocks noGrp="1"/>
          </p:cNvSpPr>
          <p:nvPr>
            <p:ph type="title" idx="4294967295"/>
          </p:nvPr>
        </p:nvSpPr>
        <p:spPr>
          <a:xfrm>
            <a:off x="500315" y="2677223"/>
            <a:ext cx="11282100" cy="2158800"/>
          </a:xfrm>
          <a:prstGeom prst="rect">
            <a:avLst/>
          </a:prstGeom>
          <a:noFill/>
          <a:ln>
            <a:noFill/>
          </a:ln>
        </p:spPr>
        <p:txBody>
          <a:bodyPr spcFirstLastPara="1" wrap="square" lIns="91400" tIns="45675" rIns="91400" bIns="45675" anchor="b" anchorCtr="0">
            <a:normAutofit/>
          </a:bodyPr>
          <a:lstStyle/>
          <a:p>
            <a:pPr marL="0" marR="0" lvl="0" indent="0" algn="l" rtl="0">
              <a:lnSpc>
                <a:spcPct val="90000"/>
              </a:lnSpc>
              <a:spcBef>
                <a:spcPts val="0"/>
              </a:spcBef>
              <a:spcAft>
                <a:spcPts val="0"/>
              </a:spcAft>
              <a:buClr>
                <a:srgbClr val="0070C0"/>
              </a:buClr>
              <a:buSzPts val="4800"/>
              <a:buFont typeface="Century Gothic"/>
              <a:buNone/>
            </a:pPr>
            <a:r>
              <a:rPr lang="it-IT" sz="4800" b="0" i="0" u="none" strike="noStrike" cap="none">
                <a:solidFill>
                  <a:srgbClr val="0070C0"/>
                </a:solidFill>
                <a:latin typeface="Century Gothic"/>
                <a:ea typeface="Century Gothic"/>
                <a:cs typeface="Century Gothic"/>
                <a:sym typeface="Century Gothic"/>
              </a:rPr>
              <a:t>Skills4EOSC </a:t>
            </a:r>
            <a:br>
              <a:rPr lang="it-IT" sz="4800" b="0" i="0" u="none" strike="noStrike" cap="none">
                <a:solidFill>
                  <a:srgbClr val="0070C0"/>
                </a:solidFill>
                <a:latin typeface="Century Gothic"/>
                <a:ea typeface="Century Gothic"/>
                <a:cs typeface="Century Gothic"/>
                <a:sym typeface="Century Gothic"/>
              </a:rPr>
            </a:br>
            <a:r>
              <a:rPr lang="it-IT" sz="4800">
                <a:solidFill>
                  <a:srgbClr val="0070C0"/>
                </a:solidFill>
                <a:latin typeface="Century Gothic"/>
                <a:ea typeface="Century Gothic"/>
                <a:cs typeface="Century Gothic"/>
                <a:sym typeface="Century Gothic"/>
              </a:rPr>
              <a:t>Quality assurance and Certification Framework</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e7e2f548fa_0_2"/>
          <p:cNvSpPr txBox="1">
            <a:spLocks noGrp="1"/>
          </p:cNvSpPr>
          <p:nvPr>
            <p:ph type="title"/>
          </p:nvPr>
        </p:nvSpPr>
        <p:spPr>
          <a:xfrm>
            <a:off x="838198" y="365128"/>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entury Gothic"/>
              <a:buNone/>
            </a:pPr>
            <a:r>
              <a:rPr lang="it-IT" sz="4800">
                <a:solidFill>
                  <a:srgbClr val="0070C0"/>
                </a:solidFill>
                <a:latin typeface="Century Gothic"/>
                <a:ea typeface="Century Gothic"/>
                <a:cs typeface="Century Gothic"/>
                <a:sym typeface="Century Gothic"/>
              </a:rPr>
              <a:t>Skills4EOSC Recognition Framework</a:t>
            </a:r>
            <a:endParaRPr/>
          </a:p>
        </p:txBody>
      </p:sp>
      <p:sp>
        <p:nvSpPr>
          <p:cNvPr id="260" name="Google Shape;260;g2e7e2f548fa_0_2"/>
          <p:cNvSpPr txBox="1"/>
          <p:nvPr/>
        </p:nvSpPr>
        <p:spPr>
          <a:xfrm>
            <a:off x="839775" y="1785525"/>
            <a:ext cx="7771800" cy="4443600"/>
          </a:xfrm>
          <a:prstGeom prst="rect">
            <a:avLst/>
          </a:prstGeom>
          <a:noFill/>
          <a:ln>
            <a:noFill/>
          </a:ln>
        </p:spPr>
        <p:txBody>
          <a:bodyPr spcFirstLastPara="1" wrap="square" lIns="91425" tIns="45700" rIns="91425" bIns="45700" anchor="t" anchorCtr="0">
            <a:normAutofit fontScale="25000" lnSpcReduction="10000"/>
          </a:bodyPr>
          <a:lstStyle/>
          <a:p>
            <a:pPr marL="0" marR="0" lvl="0" indent="0" algn="l" rtl="0">
              <a:lnSpc>
                <a:spcPct val="100000"/>
              </a:lnSpc>
              <a:spcBef>
                <a:spcPts val="2130"/>
              </a:spcBef>
              <a:spcAft>
                <a:spcPts val="0"/>
              </a:spcAft>
              <a:buClr>
                <a:srgbClr val="000000"/>
              </a:buClr>
              <a:buSzPct val="100000"/>
              <a:buFont typeface="Arial"/>
              <a:buNone/>
            </a:pPr>
            <a:r>
              <a:rPr lang="it-IT" sz="9000" b="0" i="0" u="none" strike="noStrike" cap="none">
                <a:solidFill>
                  <a:schemeClr val="dk1"/>
                </a:solidFill>
                <a:latin typeface="Quicksand Medium"/>
                <a:ea typeface="Quicksand Medium"/>
                <a:cs typeface="Quicksand Medium"/>
                <a:sym typeface="Quicksand Medium"/>
              </a:rPr>
              <a:t>Skills4EOSC provides a collaborative, adaptable and inclusive framework, focusing on digital/data skills and using existing technologies for recognising competencies within the EOSC ecosystem. </a:t>
            </a:r>
            <a:endParaRPr sz="9000" b="0" i="0" u="none" strike="noStrike" cap="none">
              <a:solidFill>
                <a:schemeClr val="dk1"/>
              </a:solidFill>
              <a:latin typeface="Quicksand Medium"/>
              <a:ea typeface="Quicksand Medium"/>
              <a:cs typeface="Quicksand Medium"/>
              <a:sym typeface="Quicksand Medium"/>
            </a:endParaRPr>
          </a:p>
          <a:p>
            <a:pPr marL="457200" marR="0" lvl="0" indent="-371475" algn="l" rtl="0">
              <a:lnSpc>
                <a:spcPct val="100000"/>
              </a:lnSpc>
              <a:spcBef>
                <a:spcPts val="2130"/>
              </a:spcBef>
              <a:spcAft>
                <a:spcPts val="0"/>
              </a:spcAft>
              <a:buClr>
                <a:schemeClr val="dk1"/>
              </a:buClr>
              <a:buSzPct val="100000"/>
              <a:buFont typeface="Quicksand Medium"/>
              <a:buChar char="●"/>
            </a:pPr>
            <a:r>
              <a:rPr lang="it-IT" sz="9000" b="0" i="0" u="none" strike="noStrike" cap="none">
                <a:solidFill>
                  <a:schemeClr val="dk1"/>
                </a:solidFill>
                <a:latin typeface="Quicksand Medium"/>
                <a:ea typeface="Quicksand Medium"/>
                <a:cs typeface="Quicksand Medium"/>
                <a:sym typeface="Quicksand Medium"/>
              </a:rPr>
              <a:t>A shared recognition framework that relies on common standards for skills recognition </a:t>
            </a:r>
            <a:endParaRPr sz="9000" b="0" i="0" u="none" strike="noStrike" cap="none">
              <a:solidFill>
                <a:schemeClr val="dk1"/>
              </a:solidFill>
              <a:latin typeface="Quicksand Medium"/>
              <a:ea typeface="Quicksand Medium"/>
              <a:cs typeface="Quicksand Medium"/>
              <a:sym typeface="Quicksand Medium"/>
            </a:endParaRPr>
          </a:p>
          <a:p>
            <a:pPr marL="457200" marR="0" lvl="0" indent="-371475" algn="l" rtl="0">
              <a:lnSpc>
                <a:spcPct val="100000"/>
              </a:lnSpc>
              <a:spcBef>
                <a:spcPts val="0"/>
              </a:spcBef>
              <a:spcAft>
                <a:spcPts val="0"/>
              </a:spcAft>
              <a:buClr>
                <a:schemeClr val="dk1"/>
              </a:buClr>
              <a:buSzPct val="100000"/>
              <a:buFont typeface="Quicksand Medium"/>
              <a:buChar char="●"/>
            </a:pPr>
            <a:r>
              <a:rPr lang="it-IT" sz="9000" b="0" i="0" u="none" strike="noStrike" cap="none">
                <a:solidFill>
                  <a:schemeClr val="dk1"/>
                </a:solidFill>
                <a:latin typeface="Quicksand Medium"/>
                <a:ea typeface="Quicksand Medium"/>
                <a:cs typeface="Quicksand Medium"/>
                <a:sym typeface="Quicksand Medium"/>
              </a:rPr>
              <a:t>The framework is flexible and scalable by adapting to emerging skills and evolving EOSC community needs and provides cross-border skills recognition. </a:t>
            </a:r>
            <a:endParaRPr sz="9000" b="0" i="0" u="none" strike="noStrike" cap="none">
              <a:solidFill>
                <a:schemeClr val="dk1"/>
              </a:solidFill>
              <a:latin typeface="Quicksand Medium"/>
              <a:ea typeface="Quicksand Medium"/>
              <a:cs typeface="Quicksand Medium"/>
              <a:sym typeface="Quicksand Medium"/>
            </a:endParaRPr>
          </a:p>
          <a:p>
            <a:pPr marL="457200" marR="0" lvl="0" indent="-371475" algn="l" rtl="0">
              <a:lnSpc>
                <a:spcPct val="100000"/>
              </a:lnSpc>
              <a:spcBef>
                <a:spcPts val="0"/>
              </a:spcBef>
              <a:spcAft>
                <a:spcPts val="0"/>
              </a:spcAft>
              <a:buClr>
                <a:schemeClr val="dk1"/>
              </a:buClr>
              <a:buSzPct val="100000"/>
              <a:buFont typeface="Quicksand Medium"/>
              <a:buChar char="●"/>
            </a:pPr>
            <a:r>
              <a:rPr lang="it-IT" sz="9000" b="0" i="0" u="none" strike="noStrike" cap="none">
                <a:solidFill>
                  <a:schemeClr val="dk1"/>
                </a:solidFill>
                <a:latin typeface="Quicksand Medium"/>
                <a:ea typeface="Quicksand Medium"/>
                <a:cs typeface="Quicksand Medium"/>
                <a:sym typeface="Quicksand Medium"/>
              </a:rPr>
              <a:t>The framework acknowledges a wide range of expertise and experiences and ensures inclusivity and diversity, also using digital tools like badges and verifiable credentials. </a:t>
            </a:r>
            <a:endParaRPr sz="9000" b="0" i="0" u="none" strike="noStrike" cap="none">
              <a:solidFill>
                <a:schemeClr val="dk1"/>
              </a:solidFill>
              <a:latin typeface="Quicksand Medium"/>
              <a:ea typeface="Quicksand Medium"/>
              <a:cs typeface="Quicksand Medium"/>
              <a:sym typeface="Quicksand Medium"/>
            </a:endParaRPr>
          </a:p>
        </p:txBody>
      </p:sp>
      <p:pic>
        <p:nvPicPr>
          <p:cNvPr id="261" name="Google Shape;261;g2e7e2f548fa_0_2"/>
          <p:cNvPicPr preferRelativeResize="0"/>
          <p:nvPr/>
        </p:nvPicPr>
        <p:blipFill rotWithShape="1">
          <a:blip r:embed="rId3">
            <a:alphaModFix/>
          </a:blip>
          <a:srcRect/>
          <a:stretch/>
        </p:blipFill>
        <p:spPr>
          <a:xfrm>
            <a:off x="8733363" y="1317400"/>
            <a:ext cx="3228975" cy="4572000"/>
          </a:xfrm>
          <a:prstGeom prst="rect">
            <a:avLst/>
          </a:prstGeom>
          <a:noFill/>
          <a:ln w="9525" cap="flat" cmpd="sng">
            <a:solidFill>
              <a:schemeClr val="dk2"/>
            </a:solidFill>
            <a:prstDash val="solid"/>
            <a:round/>
            <a:headEnd type="none" w="sm" len="sm"/>
            <a:tailEnd type="none" w="sm" len="sm"/>
          </a:ln>
        </p:spPr>
      </p:pic>
      <p:sp>
        <p:nvSpPr>
          <p:cNvPr id="262" name="Google Shape;262;g2e7e2f548fa_0_2"/>
          <p:cNvSpPr txBox="1"/>
          <p:nvPr/>
        </p:nvSpPr>
        <p:spPr>
          <a:xfrm>
            <a:off x="1760700" y="6374639"/>
            <a:ext cx="5226300" cy="4464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50"/>
              <a:buFont typeface="Arial"/>
              <a:buNone/>
            </a:pPr>
            <a:r>
              <a:rPr lang="it-IT" sz="850" b="0" i="0" u="none" strike="noStrike" cap="none">
                <a:solidFill>
                  <a:schemeClr val="accent2"/>
                </a:solidFill>
                <a:latin typeface="Arial"/>
                <a:ea typeface="Arial"/>
                <a:cs typeface="Arial"/>
                <a:sym typeface="Arial"/>
              </a:rPr>
              <a:t>European Commission, European Research Executive Agency, Researchers' skills, Publications Office of the European Union, 2024, </a:t>
            </a:r>
            <a:r>
              <a:rPr lang="it-IT" sz="850" b="0" i="0" u="sng" strike="noStrike" cap="none">
                <a:solidFill>
                  <a:schemeClr val="hlink"/>
                </a:solidFill>
                <a:latin typeface="Arial"/>
                <a:ea typeface="Arial"/>
                <a:cs typeface="Arial"/>
                <a:sym typeface="Arial"/>
                <a:hlinkClick r:id="rId4"/>
              </a:rPr>
              <a:t>https://data.europa.eu/doi/10.2848/6977</a:t>
            </a:r>
            <a:r>
              <a:rPr lang="it-IT" sz="850" b="0" i="0" u="none" strike="noStrike" cap="none">
                <a:solidFill>
                  <a:schemeClr val="accent2"/>
                </a:solidFill>
                <a:latin typeface="Arial"/>
                <a:ea typeface="Arial"/>
                <a:cs typeface="Arial"/>
                <a:sym typeface="Arial"/>
              </a:rPr>
              <a:t> </a:t>
            </a:r>
            <a:endParaRPr sz="1200" b="0" i="0" u="none" strike="noStrike" cap="none">
              <a:solidFill>
                <a:schemeClr val="accent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2e7e2f548fa_0_13"/>
          <p:cNvSpPr txBox="1">
            <a:spLocks noGrp="1"/>
          </p:cNvSpPr>
          <p:nvPr>
            <p:ph type="title"/>
          </p:nvPr>
        </p:nvSpPr>
        <p:spPr>
          <a:xfrm>
            <a:off x="838198" y="365128"/>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entury Gothic"/>
              <a:buNone/>
            </a:pPr>
            <a:r>
              <a:rPr lang="it-IT" sz="4800">
                <a:solidFill>
                  <a:srgbClr val="0070C0"/>
                </a:solidFill>
                <a:latin typeface="Century Gothic"/>
                <a:ea typeface="Century Gothic"/>
                <a:cs typeface="Century Gothic"/>
                <a:sym typeface="Century Gothic"/>
              </a:rPr>
              <a:t>FAIR-by-design trainer accreditation</a:t>
            </a:r>
            <a:endParaRPr/>
          </a:p>
        </p:txBody>
      </p:sp>
      <p:pic>
        <p:nvPicPr>
          <p:cNvPr id="268" name="Google Shape;268;g2e7e2f548fa_0_13"/>
          <p:cNvPicPr preferRelativeResize="0"/>
          <p:nvPr/>
        </p:nvPicPr>
        <p:blipFill rotWithShape="1">
          <a:blip r:embed="rId3">
            <a:alphaModFix/>
          </a:blip>
          <a:srcRect/>
          <a:stretch/>
        </p:blipFill>
        <p:spPr>
          <a:xfrm>
            <a:off x="6518500" y="1794783"/>
            <a:ext cx="5526201" cy="4203465"/>
          </a:xfrm>
          <a:prstGeom prst="rect">
            <a:avLst/>
          </a:prstGeom>
          <a:noFill/>
          <a:ln>
            <a:noFill/>
          </a:ln>
        </p:spPr>
      </p:pic>
      <p:sp>
        <p:nvSpPr>
          <p:cNvPr id="269" name="Google Shape;269;g2e7e2f548fa_0_13"/>
          <p:cNvSpPr txBox="1"/>
          <p:nvPr/>
        </p:nvSpPr>
        <p:spPr>
          <a:xfrm>
            <a:off x="518050" y="1481175"/>
            <a:ext cx="6563100" cy="2509200"/>
          </a:xfrm>
          <a:prstGeom prst="rect">
            <a:avLst/>
          </a:prstGeom>
          <a:noFill/>
          <a:ln>
            <a:noFill/>
          </a:ln>
        </p:spPr>
        <p:txBody>
          <a:bodyPr spcFirstLastPara="1" wrap="square" lIns="121900" tIns="121900" rIns="121900" bIns="121900" anchor="t" anchorCtr="0">
            <a:noAutofit/>
          </a:bodyPr>
          <a:lstStyle/>
          <a:p>
            <a:pPr marL="457200" marR="0" lvl="0" indent="-361950" algn="l" rtl="0">
              <a:lnSpc>
                <a:spcPct val="100000"/>
              </a:lnSpc>
              <a:spcBef>
                <a:spcPts val="0"/>
              </a:spcBef>
              <a:spcAft>
                <a:spcPts val="0"/>
              </a:spcAft>
              <a:buClr>
                <a:srgbClr val="000000"/>
              </a:buClr>
              <a:buSzPts val="2100"/>
              <a:buFont typeface="Calibri"/>
              <a:buChar char="●"/>
            </a:pPr>
            <a:r>
              <a:rPr lang="it-IT" sz="2100" b="1" i="0" u="none" strike="noStrike" cap="none">
                <a:solidFill>
                  <a:srgbClr val="000000"/>
                </a:solidFill>
                <a:latin typeface="Calibri"/>
                <a:ea typeface="Calibri"/>
                <a:cs typeface="Calibri"/>
                <a:sym typeface="Calibri"/>
              </a:rPr>
              <a:t>Structured into Six Stages</a:t>
            </a:r>
            <a:r>
              <a:rPr lang="it-IT" sz="2100" b="0" i="0" u="none" strike="noStrike" cap="none">
                <a:solidFill>
                  <a:srgbClr val="000000"/>
                </a:solidFill>
                <a:latin typeface="Calibri"/>
                <a:ea typeface="Calibri"/>
                <a:cs typeface="Calibri"/>
                <a:sym typeface="Calibri"/>
              </a:rPr>
              <a:t>. Each stage consists of specific units.</a:t>
            </a:r>
            <a:endParaRPr sz="2100" b="0" i="0" u="none" strike="noStrike" cap="none">
              <a:solidFill>
                <a:srgbClr val="000000"/>
              </a:solidFill>
              <a:latin typeface="Calibri"/>
              <a:ea typeface="Calibri"/>
              <a:cs typeface="Calibri"/>
              <a:sym typeface="Calibri"/>
            </a:endParaRPr>
          </a:p>
          <a:p>
            <a:pPr marL="457200" marR="0" lvl="0" indent="-361950" algn="l" rtl="0">
              <a:lnSpc>
                <a:spcPct val="100000"/>
              </a:lnSpc>
              <a:spcBef>
                <a:spcPts val="0"/>
              </a:spcBef>
              <a:spcAft>
                <a:spcPts val="0"/>
              </a:spcAft>
              <a:buClr>
                <a:srgbClr val="000000"/>
              </a:buClr>
              <a:buSzPts val="2100"/>
              <a:buFont typeface="Calibri"/>
              <a:buChar char="●"/>
            </a:pPr>
            <a:r>
              <a:rPr lang="it-IT" sz="2100" b="1" i="0" u="none" strike="noStrike" cap="none">
                <a:solidFill>
                  <a:srgbClr val="000000"/>
                </a:solidFill>
                <a:latin typeface="Calibri"/>
                <a:ea typeface="Calibri"/>
                <a:cs typeface="Calibri"/>
                <a:sym typeface="Calibri"/>
              </a:rPr>
              <a:t>Stage-Specific Open Badge</a:t>
            </a:r>
            <a:r>
              <a:rPr lang="it-IT" sz="2100" b="0" i="0" u="none" strike="noStrike" cap="none">
                <a:solidFill>
                  <a:srgbClr val="000000"/>
                </a:solidFill>
                <a:latin typeface="Calibri"/>
                <a:ea typeface="Calibri"/>
                <a:cs typeface="Calibri"/>
                <a:sym typeface="Calibri"/>
              </a:rPr>
              <a:t>. Complete all units within a stage to earn a "FAIR-by-design Methodology Specialist" badge for that stage.</a:t>
            </a:r>
            <a:endParaRPr sz="2100" b="0" i="0" u="none" strike="noStrike" cap="none">
              <a:solidFill>
                <a:srgbClr val="000000"/>
              </a:solidFill>
              <a:latin typeface="Calibri"/>
              <a:ea typeface="Calibri"/>
              <a:cs typeface="Calibri"/>
              <a:sym typeface="Calibri"/>
            </a:endParaRPr>
          </a:p>
          <a:p>
            <a:pPr marL="457200" marR="0" lvl="0" indent="-361950" algn="l" rtl="0">
              <a:lnSpc>
                <a:spcPct val="100000"/>
              </a:lnSpc>
              <a:spcBef>
                <a:spcPts val="0"/>
              </a:spcBef>
              <a:spcAft>
                <a:spcPts val="0"/>
              </a:spcAft>
              <a:buClr>
                <a:srgbClr val="000000"/>
              </a:buClr>
              <a:buSzPts val="2100"/>
              <a:buFont typeface="Calibri"/>
              <a:buChar char="●"/>
            </a:pPr>
            <a:r>
              <a:rPr lang="it-IT" sz="2100" b="1" i="0" u="none" strike="noStrike" cap="none">
                <a:solidFill>
                  <a:srgbClr val="000000"/>
                </a:solidFill>
                <a:latin typeface="Calibri"/>
                <a:ea typeface="Calibri"/>
                <a:cs typeface="Calibri"/>
                <a:sym typeface="Calibri"/>
              </a:rPr>
              <a:t>FAIR Instructor Badge. </a:t>
            </a:r>
            <a:r>
              <a:rPr lang="it-IT" sz="2100" b="0" i="0" u="none" strike="noStrike" cap="none">
                <a:solidFill>
                  <a:srgbClr val="000000"/>
                </a:solidFill>
                <a:latin typeface="Calibri"/>
                <a:ea typeface="Calibri"/>
                <a:cs typeface="Calibri"/>
                <a:sym typeface="Calibri"/>
              </a:rPr>
              <a:t>Earn all stage-specific badges to certify proficiency in methodology implementation and qualify as a FAIR instructional designer.</a:t>
            </a:r>
            <a:endParaRPr sz="2100" b="0" i="0" u="none" strike="noStrike" cap="none">
              <a:solidFill>
                <a:srgbClr val="000000"/>
              </a:solidFill>
              <a:latin typeface="Calibri"/>
              <a:ea typeface="Calibri"/>
              <a:cs typeface="Calibri"/>
              <a:sym typeface="Calibri"/>
            </a:endParaRPr>
          </a:p>
        </p:txBody>
      </p:sp>
      <p:pic>
        <p:nvPicPr>
          <p:cNvPr id="270" name="Google Shape;270;g2e7e2f548fa_0_13"/>
          <p:cNvPicPr preferRelativeResize="0"/>
          <p:nvPr/>
        </p:nvPicPr>
        <p:blipFill rotWithShape="1">
          <a:blip r:embed="rId4">
            <a:alphaModFix/>
          </a:blip>
          <a:srcRect/>
          <a:stretch/>
        </p:blipFill>
        <p:spPr>
          <a:xfrm>
            <a:off x="838199" y="4225000"/>
            <a:ext cx="5094649" cy="19724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0"/>
          <p:cNvSpPr txBox="1">
            <a:spLocks noGrp="1"/>
          </p:cNvSpPr>
          <p:nvPr>
            <p:ph type="body" idx="1"/>
          </p:nvPr>
        </p:nvSpPr>
        <p:spPr>
          <a:xfrm>
            <a:off x="838198" y="2830749"/>
            <a:ext cx="5909400" cy="3660598"/>
          </a:xfrm>
          <a:prstGeom prst="rect">
            <a:avLst/>
          </a:prstGeom>
          <a:noFill/>
          <a:ln>
            <a:noFill/>
          </a:ln>
        </p:spPr>
        <p:txBody>
          <a:bodyPr spcFirstLastPara="1" wrap="square" lIns="91400" tIns="45675" rIns="91400" bIns="45675" anchor="t" anchorCtr="0">
            <a:noAutofit/>
          </a:bodyPr>
          <a:lstStyle/>
          <a:p>
            <a:pPr marL="0" lvl="0" indent="0" algn="l" rtl="0">
              <a:lnSpc>
                <a:spcPct val="100000"/>
              </a:lnSpc>
              <a:spcBef>
                <a:spcPts val="0"/>
              </a:spcBef>
              <a:spcAft>
                <a:spcPts val="0"/>
              </a:spcAft>
              <a:buClr>
                <a:schemeClr val="dk1"/>
              </a:buClr>
              <a:buSzPts val="1018"/>
              <a:buNone/>
            </a:pPr>
            <a:r>
              <a:rPr lang="it-IT" sz="2900">
                <a:latin typeface="Calibri"/>
                <a:ea typeface="Calibri"/>
                <a:cs typeface="Calibri"/>
                <a:sym typeface="Calibri"/>
              </a:rPr>
              <a:t>46 </a:t>
            </a:r>
            <a:r>
              <a:rPr lang="it-IT" sz="2900" b="1">
                <a:solidFill>
                  <a:srgbClr val="3278B1"/>
                </a:solidFill>
                <a:latin typeface="Calibri"/>
                <a:ea typeface="Calibri"/>
                <a:cs typeface="Calibri"/>
                <a:sym typeface="Calibri"/>
              </a:rPr>
              <a:t>partners</a:t>
            </a:r>
            <a:r>
              <a:rPr lang="it-IT" sz="2900">
                <a:latin typeface="Calibri"/>
                <a:ea typeface="Calibri"/>
                <a:cs typeface="Calibri"/>
                <a:sym typeface="Calibri"/>
              </a:rPr>
              <a:t>, 18 </a:t>
            </a:r>
            <a:r>
              <a:rPr lang="it-IT" sz="2900" b="1">
                <a:solidFill>
                  <a:srgbClr val="3278B1"/>
                </a:solidFill>
                <a:latin typeface="Calibri"/>
                <a:ea typeface="Calibri"/>
                <a:cs typeface="Calibri"/>
                <a:sym typeface="Calibri"/>
              </a:rPr>
              <a:t>countries</a:t>
            </a:r>
            <a:endParaRPr sz="2900" b="1">
              <a:latin typeface="Calibri"/>
              <a:ea typeface="Calibri"/>
              <a:cs typeface="Calibri"/>
              <a:sym typeface="Calibri"/>
            </a:endParaRPr>
          </a:p>
          <a:p>
            <a:pPr marL="0" lvl="0" indent="0" algn="l" rtl="0">
              <a:lnSpc>
                <a:spcPct val="100000"/>
              </a:lnSpc>
              <a:spcBef>
                <a:spcPts val="999"/>
              </a:spcBef>
              <a:spcAft>
                <a:spcPts val="0"/>
              </a:spcAft>
              <a:buClr>
                <a:schemeClr val="dk1"/>
              </a:buClr>
              <a:buSzPts val="1018"/>
              <a:buNone/>
            </a:pPr>
            <a:r>
              <a:rPr lang="it-IT" sz="2900">
                <a:latin typeface="Calibri"/>
                <a:ea typeface="Calibri"/>
                <a:cs typeface="Calibri"/>
                <a:sym typeface="Calibri"/>
              </a:rPr>
              <a:t>“</a:t>
            </a:r>
            <a:r>
              <a:rPr lang="it-IT" sz="2900" b="1">
                <a:solidFill>
                  <a:srgbClr val="3278B1"/>
                </a:solidFill>
                <a:latin typeface="Calibri"/>
                <a:ea typeface="Calibri"/>
                <a:cs typeface="Calibri"/>
                <a:sym typeface="Calibri"/>
              </a:rPr>
              <a:t>Key doers</a:t>
            </a:r>
            <a:r>
              <a:rPr lang="it-IT" sz="2900">
                <a:latin typeface="Calibri"/>
                <a:ea typeface="Calibri"/>
                <a:cs typeface="Calibri"/>
                <a:sym typeface="Calibri"/>
              </a:rPr>
              <a:t>” in Open Science in their country/region/domain</a:t>
            </a:r>
            <a:endParaRPr sz="2900">
              <a:latin typeface="Calibri"/>
              <a:ea typeface="Calibri"/>
              <a:cs typeface="Calibri"/>
              <a:sym typeface="Calibri"/>
            </a:endParaRPr>
          </a:p>
          <a:p>
            <a:pPr marL="0" lvl="0" indent="0" algn="l" rtl="0">
              <a:lnSpc>
                <a:spcPct val="100000"/>
              </a:lnSpc>
              <a:spcBef>
                <a:spcPts val="999"/>
              </a:spcBef>
              <a:spcAft>
                <a:spcPts val="0"/>
              </a:spcAft>
              <a:buClr>
                <a:schemeClr val="dk1"/>
              </a:buClr>
              <a:buSzPts val="1018"/>
              <a:buNone/>
            </a:pPr>
            <a:r>
              <a:rPr lang="it-IT" sz="2900">
                <a:latin typeface="Calibri"/>
                <a:ea typeface="Calibri"/>
                <a:cs typeface="Calibri"/>
                <a:sym typeface="Calibri"/>
              </a:rPr>
              <a:t>2 ESFRI </a:t>
            </a:r>
            <a:r>
              <a:rPr lang="it-IT" sz="2900" b="1">
                <a:solidFill>
                  <a:srgbClr val="3278B1"/>
                </a:solidFill>
                <a:latin typeface="Calibri"/>
                <a:ea typeface="Calibri"/>
                <a:cs typeface="Calibri"/>
                <a:sym typeface="Calibri"/>
              </a:rPr>
              <a:t>Research Infrastructure</a:t>
            </a:r>
            <a:endParaRPr sz="2900">
              <a:latin typeface="Calibri"/>
              <a:ea typeface="Calibri"/>
              <a:cs typeface="Calibri"/>
              <a:sym typeface="Calibri"/>
            </a:endParaRPr>
          </a:p>
          <a:p>
            <a:pPr marL="0" lvl="0" indent="0" algn="l" rtl="0">
              <a:lnSpc>
                <a:spcPct val="100000"/>
              </a:lnSpc>
              <a:spcBef>
                <a:spcPts val="999"/>
              </a:spcBef>
              <a:spcAft>
                <a:spcPts val="0"/>
              </a:spcAft>
              <a:buClr>
                <a:schemeClr val="dk1"/>
              </a:buClr>
              <a:buSzPts val="1018"/>
              <a:buNone/>
            </a:pPr>
            <a:r>
              <a:rPr lang="it-IT" sz="2900">
                <a:latin typeface="Calibri"/>
                <a:ea typeface="Calibri"/>
                <a:cs typeface="Calibri"/>
                <a:sym typeface="Calibri"/>
              </a:rPr>
              <a:t>7 million €</a:t>
            </a:r>
            <a:endParaRPr sz="2900">
              <a:latin typeface="Calibri"/>
              <a:ea typeface="Calibri"/>
              <a:cs typeface="Calibri"/>
              <a:sym typeface="Calibri"/>
            </a:endParaRPr>
          </a:p>
          <a:p>
            <a:pPr marL="0" lvl="0" indent="0" algn="l" rtl="0">
              <a:lnSpc>
                <a:spcPct val="100000"/>
              </a:lnSpc>
              <a:spcBef>
                <a:spcPts val="999"/>
              </a:spcBef>
              <a:spcAft>
                <a:spcPts val="999"/>
              </a:spcAft>
              <a:buClr>
                <a:schemeClr val="dk1"/>
              </a:buClr>
              <a:buSzPts val="1018"/>
              <a:buNone/>
            </a:pPr>
            <a:r>
              <a:rPr lang="it-IT" sz="2900">
                <a:latin typeface="Calibri"/>
                <a:ea typeface="Calibri"/>
                <a:cs typeface="Calibri"/>
                <a:sym typeface="Calibri"/>
              </a:rPr>
              <a:t>September 2022 - August 2025</a:t>
            </a:r>
            <a:endParaRPr sz="2900">
              <a:latin typeface="Calibri"/>
              <a:ea typeface="Calibri"/>
              <a:cs typeface="Calibri"/>
              <a:sym typeface="Calibri"/>
            </a:endParaRPr>
          </a:p>
        </p:txBody>
      </p:sp>
      <p:pic>
        <p:nvPicPr>
          <p:cNvPr id="90" name="Google Shape;90;p10"/>
          <p:cNvPicPr preferRelativeResize="0"/>
          <p:nvPr/>
        </p:nvPicPr>
        <p:blipFill rotWithShape="1">
          <a:blip r:embed="rId3">
            <a:alphaModFix/>
          </a:blip>
          <a:srcRect/>
          <a:stretch/>
        </p:blipFill>
        <p:spPr>
          <a:xfrm>
            <a:off x="6951700" y="76199"/>
            <a:ext cx="5240300" cy="6233298"/>
          </a:xfrm>
          <a:prstGeom prst="rect">
            <a:avLst/>
          </a:prstGeom>
          <a:noFill/>
          <a:ln>
            <a:noFill/>
          </a:ln>
        </p:spPr>
      </p:pic>
      <p:pic>
        <p:nvPicPr>
          <p:cNvPr id="91" name="Google Shape;91;p10"/>
          <p:cNvPicPr preferRelativeResize="0"/>
          <p:nvPr/>
        </p:nvPicPr>
        <p:blipFill rotWithShape="1">
          <a:blip r:embed="rId4">
            <a:alphaModFix/>
          </a:blip>
          <a:srcRect/>
          <a:stretch/>
        </p:blipFill>
        <p:spPr>
          <a:xfrm>
            <a:off x="1954049" y="436649"/>
            <a:ext cx="2341575" cy="1840374"/>
          </a:xfrm>
          <a:prstGeom prst="rect">
            <a:avLst/>
          </a:prstGeom>
          <a:noFill/>
          <a:ln>
            <a:noFill/>
          </a:ln>
        </p:spPr>
      </p:pic>
      <p:pic>
        <p:nvPicPr>
          <p:cNvPr id="92" name="Google Shape;92;p10"/>
          <p:cNvPicPr preferRelativeResize="0"/>
          <p:nvPr/>
        </p:nvPicPr>
        <p:blipFill rotWithShape="1">
          <a:blip r:embed="rId5">
            <a:alphaModFix/>
          </a:blip>
          <a:srcRect/>
          <a:stretch/>
        </p:blipFill>
        <p:spPr>
          <a:xfrm>
            <a:off x="269724" y="2877674"/>
            <a:ext cx="568474" cy="568474"/>
          </a:xfrm>
          <a:prstGeom prst="rect">
            <a:avLst/>
          </a:prstGeom>
          <a:noFill/>
          <a:ln>
            <a:noFill/>
          </a:ln>
        </p:spPr>
      </p:pic>
      <p:pic>
        <p:nvPicPr>
          <p:cNvPr id="93" name="Google Shape;93;p10"/>
          <p:cNvPicPr preferRelativeResize="0"/>
          <p:nvPr/>
        </p:nvPicPr>
        <p:blipFill rotWithShape="1">
          <a:blip r:embed="rId6">
            <a:alphaModFix/>
          </a:blip>
          <a:srcRect/>
          <a:stretch/>
        </p:blipFill>
        <p:spPr>
          <a:xfrm>
            <a:off x="269724" y="4424468"/>
            <a:ext cx="568474" cy="568474"/>
          </a:xfrm>
          <a:prstGeom prst="rect">
            <a:avLst/>
          </a:prstGeom>
          <a:noFill/>
          <a:ln>
            <a:noFill/>
          </a:ln>
        </p:spPr>
      </p:pic>
      <p:pic>
        <p:nvPicPr>
          <p:cNvPr id="94" name="Google Shape;94;p10"/>
          <p:cNvPicPr preferRelativeResize="0"/>
          <p:nvPr/>
        </p:nvPicPr>
        <p:blipFill rotWithShape="1">
          <a:blip r:embed="rId7">
            <a:alphaModFix/>
          </a:blip>
          <a:srcRect/>
          <a:stretch/>
        </p:blipFill>
        <p:spPr>
          <a:xfrm>
            <a:off x="269724" y="3641024"/>
            <a:ext cx="568474" cy="568474"/>
          </a:xfrm>
          <a:prstGeom prst="rect">
            <a:avLst/>
          </a:prstGeom>
          <a:noFill/>
          <a:ln>
            <a:noFill/>
          </a:ln>
        </p:spPr>
      </p:pic>
      <p:pic>
        <p:nvPicPr>
          <p:cNvPr id="95" name="Google Shape;95;p10"/>
          <p:cNvPicPr preferRelativeResize="0"/>
          <p:nvPr/>
        </p:nvPicPr>
        <p:blipFill rotWithShape="1">
          <a:blip r:embed="rId8">
            <a:alphaModFix/>
          </a:blip>
          <a:srcRect/>
          <a:stretch/>
        </p:blipFill>
        <p:spPr>
          <a:xfrm>
            <a:off x="269724" y="5055224"/>
            <a:ext cx="568474" cy="568474"/>
          </a:xfrm>
          <a:prstGeom prst="rect">
            <a:avLst/>
          </a:prstGeom>
          <a:noFill/>
          <a:ln>
            <a:noFill/>
          </a:ln>
        </p:spPr>
      </p:pic>
      <p:pic>
        <p:nvPicPr>
          <p:cNvPr id="96" name="Google Shape;96;p10"/>
          <p:cNvPicPr preferRelativeResize="0"/>
          <p:nvPr/>
        </p:nvPicPr>
        <p:blipFill rotWithShape="1">
          <a:blip r:embed="rId9">
            <a:alphaModFix/>
          </a:blip>
          <a:srcRect/>
          <a:stretch/>
        </p:blipFill>
        <p:spPr>
          <a:xfrm>
            <a:off x="269724" y="5609773"/>
            <a:ext cx="568474" cy="5684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e7e2f548fa_0_40"/>
          <p:cNvSpPr txBox="1">
            <a:spLocks noGrp="1"/>
          </p:cNvSpPr>
          <p:nvPr>
            <p:ph type="title"/>
          </p:nvPr>
        </p:nvSpPr>
        <p:spPr>
          <a:xfrm>
            <a:off x="838198" y="365128"/>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800"/>
              <a:buFont typeface="Century Gothic"/>
              <a:buNone/>
            </a:pPr>
            <a:r>
              <a:rPr lang="it-IT" sz="4800">
                <a:solidFill>
                  <a:srgbClr val="0070C0"/>
                </a:solidFill>
                <a:latin typeface="Century Gothic"/>
                <a:ea typeface="Century Gothic"/>
                <a:cs typeface="Century Gothic"/>
                <a:sym typeface="Century Gothic"/>
              </a:rPr>
              <a:t>European Digital Credential - EDC</a:t>
            </a:r>
            <a:endParaRPr/>
          </a:p>
        </p:txBody>
      </p:sp>
      <p:sp>
        <p:nvSpPr>
          <p:cNvPr id="276" name="Google Shape;276;g2e7e2f548fa_0_40"/>
          <p:cNvSpPr txBox="1"/>
          <p:nvPr/>
        </p:nvSpPr>
        <p:spPr>
          <a:xfrm>
            <a:off x="518050" y="1462225"/>
            <a:ext cx="5718000" cy="2509200"/>
          </a:xfrm>
          <a:prstGeom prst="rect">
            <a:avLst/>
          </a:prstGeom>
          <a:noFill/>
          <a:ln>
            <a:noFill/>
          </a:ln>
        </p:spPr>
        <p:txBody>
          <a:bodyPr spcFirstLastPara="1" wrap="square" lIns="121900" tIns="121900" rIns="121900" bIns="121900" anchor="t" anchorCtr="0">
            <a:noAutofit/>
          </a:bodyPr>
          <a:lstStyle/>
          <a:p>
            <a:pPr marL="457200" marR="0" lvl="0" indent="-361950" algn="l" rtl="0">
              <a:lnSpc>
                <a:spcPct val="100000"/>
              </a:lnSpc>
              <a:spcBef>
                <a:spcPts val="0"/>
              </a:spcBef>
              <a:spcAft>
                <a:spcPts val="0"/>
              </a:spcAft>
              <a:buClr>
                <a:srgbClr val="000000"/>
              </a:buClr>
              <a:buSzPts val="2100"/>
              <a:buFont typeface="Calibri"/>
              <a:buChar char="●"/>
            </a:pPr>
            <a:r>
              <a:rPr lang="it-IT" sz="2100" b="0" i="0" u="none" strike="noStrike" cap="none">
                <a:solidFill>
                  <a:schemeClr val="dk1"/>
                </a:solidFill>
                <a:latin typeface="Calibri"/>
                <a:ea typeface="Calibri"/>
                <a:cs typeface="Calibri"/>
                <a:sym typeface="Calibri"/>
              </a:rPr>
              <a:t>Skills4EOSC Recognition Framework will fit into the</a:t>
            </a:r>
            <a:r>
              <a:rPr lang="it-IT" sz="2100" b="1" i="0" u="none" strike="noStrike" cap="none">
                <a:solidFill>
                  <a:schemeClr val="dk1"/>
                </a:solidFill>
                <a:latin typeface="Calibri"/>
                <a:ea typeface="Calibri"/>
                <a:cs typeface="Calibri"/>
                <a:sym typeface="Calibri"/>
              </a:rPr>
              <a:t> European Digital Credential for Learning</a:t>
            </a:r>
            <a:endParaRPr sz="2100" b="1" i="0" u="none" strike="noStrike" cap="none">
              <a:solidFill>
                <a:schemeClr val="dk1"/>
              </a:solidFill>
              <a:latin typeface="Calibri"/>
              <a:ea typeface="Calibri"/>
              <a:cs typeface="Calibri"/>
              <a:sym typeface="Calibri"/>
            </a:endParaRPr>
          </a:p>
          <a:p>
            <a:pPr marL="457200" marR="0" lvl="0" indent="-361950" algn="just" rtl="0">
              <a:lnSpc>
                <a:spcPct val="115000"/>
              </a:lnSpc>
              <a:spcBef>
                <a:spcPts val="1000"/>
              </a:spcBef>
              <a:spcAft>
                <a:spcPts val="0"/>
              </a:spcAft>
              <a:buClr>
                <a:srgbClr val="000000"/>
              </a:buClr>
              <a:buSzPts val="2100"/>
              <a:buFont typeface="Calibri"/>
              <a:buChar char="●"/>
            </a:pPr>
            <a:r>
              <a:rPr lang="it-IT" sz="2100" b="1" i="0" u="none" strike="noStrike" cap="none">
                <a:solidFill>
                  <a:schemeClr val="dk1"/>
                </a:solidFill>
                <a:latin typeface="Calibri"/>
                <a:ea typeface="Calibri"/>
                <a:cs typeface="Calibri"/>
                <a:sym typeface="Calibri"/>
              </a:rPr>
              <a:t>EC provides EDC, an online tool for getting or issuing a digitalised version of credentials.</a:t>
            </a: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1000"/>
              </a:spcBef>
              <a:spcAft>
                <a:spcPts val="0"/>
              </a:spcAft>
              <a:buClr>
                <a:srgbClr val="000000"/>
              </a:buClr>
              <a:buSzPts val="2100"/>
              <a:buFont typeface="Calibri"/>
              <a:buChar char="●"/>
            </a:pPr>
            <a:r>
              <a:rPr lang="it-IT" sz="2100" b="1" i="0" u="none" strike="noStrike" cap="none">
                <a:solidFill>
                  <a:schemeClr val="dk1"/>
                </a:solidFill>
                <a:latin typeface="Calibri"/>
                <a:ea typeface="Calibri"/>
                <a:cs typeface="Calibri"/>
                <a:sym typeface="Calibri"/>
              </a:rPr>
              <a:t>EDCs</a:t>
            </a:r>
            <a:r>
              <a:rPr lang="it-IT" sz="2100" b="0" i="0" u="none" strike="noStrike" cap="none">
                <a:solidFill>
                  <a:schemeClr val="dk1"/>
                </a:solidFill>
                <a:latin typeface="Calibri"/>
                <a:ea typeface="Calibri"/>
                <a:cs typeface="Calibri"/>
                <a:sym typeface="Calibri"/>
              </a:rPr>
              <a:t> are standardized electronic documents verifying skills or learning outcomes. </a:t>
            </a: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1000"/>
              </a:spcBef>
              <a:spcAft>
                <a:spcPts val="1000"/>
              </a:spcAft>
              <a:buClr>
                <a:srgbClr val="000000"/>
              </a:buClr>
              <a:buSzPts val="2100"/>
              <a:buFont typeface="Calibri"/>
              <a:buChar char="●"/>
            </a:pPr>
            <a:r>
              <a:rPr lang="it-IT" sz="2100" b="1" i="0" u="none" strike="noStrike" cap="none">
                <a:solidFill>
                  <a:schemeClr val="dk1"/>
                </a:solidFill>
                <a:latin typeface="Calibri"/>
                <a:ea typeface="Calibri"/>
                <a:cs typeface="Calibri"/>
                <a:sym typeface="Calibri"/>
              </a:rPr>
              <a:t>EDCs linked to Europass</a:t>
            </a:r>
            <a:r>
              <a:rPr lang="it-IT" sz="2100" b="0" i="0" u="none" strike="noStrike" cap="none">
                <a:solidFill>
                  <a:schemeClr val="dk1"/>
                </a:solidFill>
                <a:latin typeface="Calibri"/>
                <a:ea typeface="Calibri"/>
                <a:cs typeface="Calibri"/>
                <a:sym typeface="Calibri"/>
              </a:rPr>
              <a:t> and can be issued by any European universities or training providers for free, securely sealed with an e-seal, and delivered via email or deposited to Europass profiles.</a:t>
            </a:r>
            <a:endParaRPr sz="2100" b="1" i="0" u="none" strike="noStrike" cap="none">
              <a:solidFill>
                <a:srgbClr val="000000"/>
              </a:solidFill>
              <a:latin typeface="Calibri"/>
              <a:ea typeface="Calibri"/>
              <a:cs typeface="Calibri"/>
              <a:sym typeface="Calibri"/>
            </a:endParaRPr>
          </a:p>
        </p:txBody>
      </p:sp>
      <p:pic>
        <p:nvPicPr>
          <p:cNvPr id="277" name="Google Shape;277;g2e7e2f548fa_0_40"/>
          <p:cNvPicPr preferRelativeResize="0"/>
          <p:nvPr/>
        </p:nvPicPr>
        <p:blipFill rotWithShape="1">
          <a:blip r:embed="rId3">
            <a:alphaModFix/>
          </a:blip>
          <a:srcRect/>
          <a:stretch/>
        </p:blipFill>
        <p:spPr>
          <a:xfrm>
            <a:off x="6547187" y="1690825"/>
            <a:ext cx="5500462" cy="2509201"/>
          </a:xfrm>
          <a:prstGeom prst="rect">
            <a:avLst/>
          </a:prstGeom>
          <a:noFill/>
          <a:ln>
            <a:noFill/>
          </a:ln>
        </p:spPr>
      </p:pic>
      <p:pic>
        <p:nvPicPr>
          <p:cNvPr id="278" name="Google Shape;278;g2e7e2f548fa_0_40"/>
          <p:cNvPicPr preferRelativeResize="0"/>
          <p:nvPr/>
        </p:nvPicPr>
        <p:blipFill rotWithShape="1">
          <a:blip r:embed="rId4">
            <a:alphaModFix/>
          </a:blip>
          <a:srcRect/>
          <a:stretch/>
        </p:blipFill>
        <p:spPr>
          <a:xfrm>
            <a:off x="7237975" y="5080701"/>
            <a:ext cx="3676650" cy="800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e7e2f548fa_0_8"/>
          <p:cNvSpPr txBox="1">
            <a:spLocks noGrp="1"/>
          </p:cNvSpPr>
          <p:nvPr>
            <p:ph type="title"/>
          </p:nvPr>
        </p:nvSpPr>
        <p:spPr>
          <a:xfrm>
            <a:off x="838198" y="365128"/>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entury Gothic"/>
              <a:buNone/>
            </a:pPr>
            <a:r>
              <a:rPr lang="it-IT" sz="4800">
                <a:solidFill>
                  <a:srgbClr val="0070C0"/>
                </a:solidFill>
                <a:latin typeface="Century Gothic"/>
                <a:ea typeface="Century Gothic"/>
                <a:cs typeface="Century Gothic"/>
                <a:sym typeface="Century Gothic"/>
              </a:rPr>
              <a:t>Quality Assurance Framework for learning materials</a:t>
            </a:r>
            <a:endParaRPr/>
          </a:p>
        </p:txBody>
      </p:sp>
      <p:sp>
        <p:nvSpPr>
          <p:cNvPr id="284" name="Google Shape;284;g2e7e2f548fa_0_8"/>
          <p:cNvSpPr txBox="1"/>
          <p:nvPr/>
        </p:nvSpPr>
        <p:spPr>
          <a:xfrm>
            <a:off x="611550" y="1811200"/>
            <a:ext cx="11580600" cy="3895500"/>
          </a:xfrm>
          <a:prstGeom prst="rect">
            <a:avLst/>
          </a:prstGeom>
          <a:noFill/>
          <a:ln>
            <a:noFill/>
          </a:ln>
        </p:spPr>
        <p:txBody>
          <a:bodyPr spcFirstLastPara="1" wrap="square" lIns="91425" tIns="45700" rIns="91425" bIns="45700" anchor="t" anchorCtr="0">
            <a:normAutofit fontScale="25000" lnSpcReduction="20000"/>
          </a:bodyPr>
          <a:lstStyle/>
          <a:p>
            <a:pPr marL="457200" marR="0" lvl="0" indent="-371475" algn="l" rtl="0">
              <a:lnSpc>
                <a:spcPct val="100000"/>
              </a:lnSpc>
              <a:spcBef>
                <a:spcPts val="2130"/>
              </a:spcBef>
              <a:spcAft>
                <a:spcPts val="0"/>
              </a:spcAft>
              <a:buClr>
                <a:schemeClr val="dk1"/>
              </a:buClr>
              <a:buSzPct val="100000"/>
              <a:buFont typeface="Calibri"/>
              <a:buChar char="●"/>
            </a:pPr>
            <a:r>
              <a:rPr lang="it-IT" sz="9000" b="1" i="0" u="none" strike="noStrike" cap="none">
                <a:solidFill>
                  <a:schemeClr val="dk1"/>
                </a:solidFill>
                <a:latin typeface="Quicksand"/>
                <a:ea typeface="Quicksand"/>
                <a:cs typeface="Quicksand"/>
                <a:sym typeface="Quicksand"/>
              </a:rPr>
              <a:t>First Iteration published. </a:t>
            </a:r>
            <a:r>
              <a:rPr lang="it-IT" sz="9000" b="0" i="0" u="none" strike="noStrike" cap="none">
                <a:solidFill>
                  <a:schemeClr val="dk1"/>
                </a:solidFill>
                <a:latin typeface="Quicksand"/>
                <a:ea typeface="Quicksand"/>
                <a:cs typeface="Quicksand"/>
                <a:sym typeface="Quicksand"/>
              </a:rPr>
              <a:t>Focus on Open Science professional training and qualifications</a:t>
            </a:r>
            <a:endParaRPr sz="9000" b="0" i="0" u="none" strike="noStrike" cap="none">
              <a:solidFill>
                <a:schemeClr val="dk1"/>
              </a:solidFill>
              <a:latin typeface="Quicksand"/>
              <a:ea typeface="Quicksand"/>
              <a:cs typeface="Quicksand"/>
              <a:sym typeface="Quicksand"/>
            </a:endParaRPr>
          </a:p>
          <a:p>
            <a:pPr marL="457200" marR="0" lvl="0" indent="-371475" algn="l" rtl="0">
              <a:lnSpc>
                <a:spcPct val="100000"/>
              </a:lnSpc>
              <a:spcBef>
                <a:spcPts val="2130"/>
              </a:spcBef>
              <a:spcAft>
                <a:spcPts val="0"/>
              </a:spcAft>
              <a:buClr>
                <a:schemeClr val="dk1"/>
              </a:buClr>
              <a:buSzPct val="100000"/>
              <a:buFont typeface="Calibri"/>
              <a:buChar char="●"/>
            </a:pPr>
            <a:r>
              <a:rPr lang="it-IT" sz="9000" b="1" i="0" u="none" strike="noStrike" cap="none">
                <a:solidFill>
                  <a:schemeClr val="dk1"/>
                </a:solidFill>
                <a:latin typeface="Quicksand"/>
                <a:ea typeface="Quicksand"/>
                <a:cs typeface="Quicksand"/>
                <a:sym typeface="Quicksand"/>
              </a:rPr>
              <a:t>Reference Framework.</a:t>
            </a:r>
            <a:r>
              <a:rPr lang="it-IT" sz="9000" b="0" i="0" u="none" strike="noStrike" cap="none">
                <a:solidFill>
                  <a:schemeClr val="dk1"/>
                </a:solidFill>
                <a:latin typeface="Quicksand"/>
                <a:ea typeface="Quicksand"/>
                <a:cs typeface="Quicksand"/>
                <a:sym typeface="Quicksand"/>
              </a:rPr>
              <a:t> It ensures quality of training materials and resources</a:t>
            </a:r>
            <a:endParaRPr sz="9000" b="0" i="0" u="none" strike="noStrike" cap="none">
              <a:solidFill>
                <a:schemeClr val="dk1"/>
              </a:solidFill>
              <a:latin typeface="Quicksand"/>
              <a:ea typeface="Quicksand"/>
              <a:cs typeface="Quicksand"/>
              <a:sym typeface="Quicksand"/>
            </a:endParaRPr>
          </a:p>
          <a:p>
            <a:pPr marL="457200" marR="0" lvl="0" indent="-371475" algn="l" rtl="0">
              <a:lnSpc>
                <a:spcPct val="100000"/>
              </a:lnSpc>
              <a:spcBef>
                <a:spcPts val="2130"/>
              </a:spcBef>
              <a:spcAft>
                <a:spcPts val="0"/>
              </a:spcAft>
              <a:buClr>
                <a:schemeClr val="dk1"/>
              </a:buClr>
              <a:buSzPct val="100000"/>
              <a:buFont typeface="Calibri"/>
              <a:buChar char="●"/>
            </a:pPr>
            <a:r>
              <a:rPr lang="it-IT" sz="9000" b="1" i="0" u="none" strike="noStrike" cap="none">
                <a:solidFill>
                  <a:schemeClr val="dk1"/>
                </a:solidFill>
                <a:latin typeface="Quicksand"/>
                <a:ea typeface="Quicksand"/>
                <a:cs typeface="Quicksand"/>
                <a:sym typeface="Quicksand"/>
              </a:rPr>
              <a:t>Four key sub-frameworks:</a:t>
            </a:r>
            <a:endParaRPr sz="9000" b="1" i="0" u="none" strike="noStrike" cap="none">
              <a:solidFill>
                <a:schemeClr val="dk1"/>
              </a:solidFill>
              <a:latin typeface="Quicksand"/>
              <a:ea typeface="Quicksand"/>
              <a:cs typeface="Quicksand"/>
              <a:sym typeface="Quicksand"/>
            </a:endParaRPr>
          </a:p>
          <a:p>
            <a:pPr marL="914400" marR="0" lvl="1" indent="-371475" algn="l" rtl="0">
              <a:lnSpc>
                <a:spcPct val="100000"/>
              </a:lnSpc>
              <a:spcBef>
                <a:spcPts val="0"/>
              </a:spcBef>
              <a:spcAft>
                <a:spcPts val="0"/>
              </a:spcAft>
              <a:buClr>
                <a:schemeClr val="dk1"/>
              </a:buClr>
              <a:buSzPct val="100000"/>
              <a:buFont typeface="Quicksand"/>
              <a:buChar char="○"/>
            </a:pPr>
            <a:r>
              <a:rPr lang="it-IT" sz="9000" b="0" i="0" u="none" strike="noStrike" cap="none">
                <a:solidFill>
                  <a:schemeClr val="dk1"/>
                </a:solidFill>
                <a:latin typeface="Quicksand"/>
                <a:ea typeface="Quicksand"/>
                <a:cs typeface="Quicksand"/>
                <a:sym typeface="Quicksand"/>
              </a:rPr>
              <a:t>Minimum Viable Skillset</a:t>
            </a:r>
            <a:endParaRPr sz="9000" b="0" i="0" u="none" strike="noStrike" cap="none">
              <a:solidFill>
                <a:schemeClr val="dk1"/>
              </a:solidFill>
              <a:latin typeface="Quicksand"/>
              <a:ea typeface="Quicksand"/>
              <a:cs typeface="Quicksand"/>
              <a:sym typeface="Quicksand"/>
            </a:endParaRPr>
          </a:p>
          <a:p>
            <a:pPr marL="914400" marR="0" lvl="1" indent="-371475" algn="l" rtl="0">
              <a:lnSpc>
                <a:spcPct val="100000"/>
              </a:lnSpc>
              <a:spcBef>
                <a:spcPts val="0"/>
              </a:spcBef>
              <a:spcAft>
                <a:spcPts val="0"/>
              </a:spcAft>
              <a:buClr>
                <a:schemeClr val="dk1"/>
              </a:buClr>
              <a:buSzPct val="100000"/>
              <a:buFont typeface="Quicksand"/>
              <a:buChar char="○"/>
            </a:pPr>
            <a:r>
              <a:rPr lang="it-IT" sz="9000" b="0" i="0" u="none" strike="noStrike" cap="none">
                <a:solidFill>
                  <a:schemeClr val="dk1"/>
                </a:solidFill>
                <a:latin typeface="Quicksand"/>
                <a:ea typeface="Quicksand"/>
                <a:cs typeface="Quicksand"/>
                <a:sym typeface="Quicksand"/>
              </a:rPr>
              <a:t>FAIR-by-design</a:t>
            </a:r>
            <a:endParaRPr sz="9000" b="0" i="0" u="none" strike="noStrike" cap="none">
              <a:solidFill>
                <a:schemeClr val="dk1"/>
              </a:solidFill>
              <a:latin typeface="Quicksand"/>
              <a:ea typeface="Quicksand"/>
              <a:cs typeface="Quicksand"/>
              <a:sym typeface="Quicksand"/>
            </a:endParaRPr>
          </a:p>
          <a:p>
            <a:pPr marL="914400" marR="0" lvl="1" indent="-371475" algn="l" rtl="0">
              <a:lnSpc>
                <a:spcPct val="100000"/>
              </a:lnSpc>
              <a:spcBef>
                <a:spcPts val="0"/>
              </a:spcBef>
              <a:spcAft>
                <a:spcPts val="0"/>
              </a:spcAft>
              <a:buClr>
                <a:schemeClr val="dk1"/>
              </a:buClr>
              <a:buSzPct val="100000"/>
              <a:buFont typeface="Quicksand"/>
              <a:buChar char="○"/>
            </a:pPr>
            <a:r>
              <a:rPr lang="it-IT" sz="9000" b="0" i="0" u="none" strike="noStrike" cap="none">
                <a:solidFill>
                  <a:schemeClr val="dk1"/>
                </a:solidFill>
                <a:latin typeface="Quicksand"/>
                <a:ea typeface="Quicksand"/>
                <a:cs typeface="Quicksand"/>
                <a:sym typeface="Quicksand"/>
              </a:rPr>
              <a:t>ELSI (Ethical, Legal, and Social Issues)</a:t>
            </a:r>
            <a:endParaRPr sz="9000" b="0" i="0" u="none" strike="noStrike" cap="none">
              <a:solidFill>
                <a:schemeClr val="dk1"/>
              </a:solidFill>
              <a:latin typeface="Quicksand"/>
              <a:ea typeface="Quicksand"/>
              <a:cs typeface="Quicksand"/>
              <a:sym typeface="Quicksand"/>
            </a:endParaRPr>
          </a:p>
          <a:p>
            <a:pPr marL="914400" marR="0" lvl="1" indent="-371475" algn="l" rtl="0">
              <a:lnSpc>
                <a:spcPct val="100000"/>
              </a:lnSpc>
              <a:spcBef>
                <a:spcPts val="0"/>
              </a:spcBef>
              <a:spcAft>
                <a:spcPts val="0"/>
              </a:spcAft>
              <a:buClr>
                <a:schemeClr val="dk1"/>
              </a:buClr>
              <a:buSzPct val="100000"/>
              <a:buFont typeface="Quicksand"/>
              <a:buChar char="○"/>
            </a:pPr>
            <a:r>
              <a:rPr lang="it-IT" sz="9000" b="0" i="0" u="none" strike="noStrike" cap="none">
                <a:solidFill>
                  <a:schemeClr val="dk1"/>
                </a:solidFill>
                <a:latin typeface="Quicksand"/>
                <a:ea typeface="Quicksand"/>
                <a:cs typeface="Quicksand"/>
                <a:sym typeface="Quicksand"/>
              </a:rPr>
              <a:t>Evaluation fram</a:t>
            </a:r>
            <a:r>
              <a:rPr lang="it-IT" sz="9000" b="1" i="0" u="none" strike="noStrike" cap="none">
                <a:solidFill>
                  <a:schemeClr val="dk1"/>
                </a:solidFill>
                <a:latin typeface="Quicksand"/>
                <a:ea typeface="Quicksand"/>
                <a:cs typeface="Quicksand"/>
                <a:sym typeface="Quicksand"/>
              </a:rPr>
              <a:t>ework and learning resources catalogues</a:t>
            </a:r>
            <a:endParaRPr sz="9000" b="1" i="0" u="none" strike="noStrike" cap="none">
              <a:solidFill>
                <a:schemeClr val="dk1"/>
              </a:solidFill>
              <a:latin typeface="Quicksand"/>
              <a:ea typeface="Quicksand"/>
              <a:cs typeface="Quicksand"/>
              <a:sym typeface="Quicksand"/>
            </a:endParaRPr>
          </a:p>
          <a:p>
            <a:pPr marL="457200" marR="0" lvl="0" indent="-371475" algn="l" rtl="0">
              <a:lnSpc>
                <a:spcPct val="100000"/>
              </a:lnSpc>
              <a:spcBef>
                <a:spcPts val="2130"/>
              </a:spcBef>
              <a:spcAft>
                <a:spcPts val="0"/>
              </a:spcAft>
              <a:buClr>
                <a:schemeClr val="dk1"/>
              </a:buClr>
              <a:buSzPct val="100000"/>
              <a:buFont typeface="Calibri"/>
              <a:buChar char="●"/>
            </a:pPr>
            <a:r>
              <a:rPr lang="it-IT" sz="9000" b="1" i="0" u="none" strike="noStrike" cap="none">
                <a:solidFill>
                  <a:schemeClr val="dk1"/>
                </a:solidFill>
                <a:latin typeface="Quicksand"/>
                <a:ea typeface="Quicksand"/>
                <a:cs typeface="Quicksand"/>
                <a:sym typeface="Quicksand"/>
              </a:rPr>
              <a:t>Assessment of Training Materials. It defines attributes and questions for evaluation and it i</a:t>
            </a:r>
            <a:r>
              <a:rPr lang="it-IT" sz="9000" b="0" i="0" u="none" strike="noStrike" cap="none">
                <a:solidFill>
                  <a:schemeClr val="dk1"/>
                </a:solidFill>
                <a:latin typeface="Quicksand"/>
                <a:ea typeface="Quicksand"/>
                <a:cs typeface="Quicksand"/>
                <a:sym typeface="Quicksand"/>
              </a:rPr>
              <a:t>s applicable to Skills4EOSC and other Open Science resources</a:t>
            </a:r>
            <a:endParaRPr sz="9000" b="0" i="0" u="none" strike="noStrike" cap="none">
              <a:solidFill>
                <a:schemeClr val="dk1"/>
              </a:solidFill>
              <a:latin typeface="Quicksand"/>
              <a:ea typeface="Quicksand"/>
              <a:cs typeface="Quicksand"/>
              <a:sym typeface="Quicksand"/>
            </a:endParaRPr>
          </a:p>
          <a:p>
            <a:pPr marL="457200" marR="0" lvl="0" indent="-371475" algn="l" rtl="0">
              <a:lnSpc>
                <a:spcPct val="100000"/>
              </a:lnSpc>
              <a:spcBef>
                <a:spcPts val="2130"/>
              </a:spcBef>
              <a:spcAft>
                <a:spcPts val="0"/>
              </a:spcAft>
              <a:buClr>
                <a:schemeClr val="dk1"/>
              </a:buClr>
              <a:buSzPct val="100000"/>
              <a:buFont typeface="Calibri"/>
              <a:buChar char="●"/>
            </a:pPr>
            <a:r>
              <a:rPr lang="it-IT" sz="9000" b="1" i="0" u="none" strike="noStrike" cap="none">
                <a:solidFill>
                  <a:schemeClr val="dk1"/>
                </a:solidFill>
                <a:latin typeface="Quicksand"/>
                <a:ea typeface="Quicksand"/>
                <a:cs typeface="Quicksand"/>
                <a:sym typeface="Quicksand"/>
              </a:rPr>
              <a:t>Methodology for Analysis.</a:t>
            </a:r>
            <a:r>
              <a:rPr lang="it-IT" sz="9000" b="0" i="0" u="none" strike="noStrike" cap="none">
                <a:solidFill>
                  <a:schemeClr val="dk1"/>
                </a:solidFill>
                <a:latin typeface="Quicksand"/>
                <a:ea typeface="Quicksand"/>
                <a:cs typeface="Quicksand"/>
                <a:sym typeface="Quicksand"/>
              </a:rPr>
              <a:t> Designed essential elements, best practices, and evaluation frameworks and to initiate broader stakeholder discussion</a:t>
            </a:r>
            <a:endParaRPr sz="9000" b="0" i="0" u="none" strike="noStrike" cap="none">
              <a:solidFill>
                <a:schemeClr val="dk1"/>
              </a:solidFill>
              <a:latin typeface="Quicksand"/>
              <a:ea typeface="Quicksand"/>
              <a:cs typeface="Quicksand"/>
              <a:sym typeface="Quicksand"/>
            </a:endParaRPr>
          </a:p>
        </p:txBody>
      </p:sp>
      <p:sp>
        <p:nvSpPr>
          <p:cNvPr id="285" name="Google Shape;285;g2e7e2f548fa_0_8"/>
          <p:cNvSpPr txBox="1"/>
          <p:nvPr/>
        </p:nvSpPr>
        <p:spPr>
          <a:xfrm>
            <a:off x="1760700" y="6334059"/>
            <a:ext cx="5226300" cy="577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50"/>
              <a:buFont typeface="Arial"/>
              <a:buNone/>
            </a:pPr>
            <a:r>
              <a:rPr lang="it-IT" sz="850" b="0" i="0" u="none" strike="noStrike" cap="none">
                <a:solidFill>
                  <a:schemeClr val="accent2"/>
                </a:solidFill>
                <a:latin typeface="Arial"/>
                <a:ea typeface="Arial"/>
                <a:cs typeface="Arial"/>
                <a:sym typeface="Arial"/>
              </a:rPr>
              <a:t>Sánchez, M., Méndez, E., Whyte, A., Weisteen Bjerde, K., Martínez, S., Bueno, G., &amp; Ucar, I. (2023). D2.3 Community-endorsed quality assurance and certification framework for professional training and qualifications (1.3). Zenodo. </a:t>
            </a:r>
            <a:r>
              <a:rPr lang="it-IT" sz="850" b="0" i="0" u="sng" strike="noStrike" cap="none">
                <a:solidFill>
                  <a:schemeClr val="hlink"/>
                </a:solidFill>
                <a:latin typeface="Arial"/>
                <a:ea typeface="Arial"/>
                <a:cs typeface="Arial"/>
                <a:sym typeface="Arial"/>
                <a:hlinkClick r:id="rId3"/>
              </a:rPr>
              <a:t>https://doi.org/10.5281/zenodo.8305482</a:t>
            </a:r>
            <a:r>
              <a:rPr lang="it-IT" sz="850" b="0" i="0" u="none" strike="noStrike" cap="none">
                <a:solidFill>
                  <a:schemeClr val="accent2"/>
                </a:solidFill>
                <a:latin typeface="Arial"/>
                <a:ea typeface="Arial"/>
                <a:cs typeface="Arial"/>
                <a:sym typeface="Arial"/>
              </a:rPr>
              <a:t> </a:t>
            </a:r>
            <a:endParaRPr sz="1200" b="0" i="0" u="none" strike="noStrike" cap="none">
              <a:solidFill>
                <a:schemeClr val="accent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e7e2f548fa_0_36"/>
          <p:cNvSpPr txBox="1">
            <a:spLocks noGrp="1"/>
          </p:cNvSpPr>
          <p:nvPr>
            <p:ph type="title" idx="4294967295"/>
          </p:nvPr>
        </p:nvSpPr>
        <p:spPr>
          <a:xfrm>
            <a:off x="500315" y="2677223"/>
            <a:ext cx="11282100" cy="2158800"/>
          </a:xfrm>
          <a:prstGeom prst="rect">
            <a:avLst/>
          </a:prstGeom>
          <a:noFill/>
          <a:ln>
            <a:noFill/>
          </a:ln>
        </p:spPr>
        <p:txBody>
          <a:bodyPr spcFirstLastPara="1" wrap="square" lIns="91400" tIns="45675" rIns="91400" bIns="45675" anchor="b" anchorCtr="0">
            <a:normAutofit/>
          </a:bodyPr>
          <a:lstStyle/>
          <a:p>
            <a:pPr marL="0" marR="0" lvl="0" indent="0" algn="l" rtl="0">
              <a:lnSpc>
                <a:spcPct val="90000"/>
              </a:lnSpc>
              <a:spcBef>
                <a:spcPts val="0"/>
              </a:spcBef>
              <a:spcAft>
                <a:spcPts val="0"/>
              </a:spcAft>
              <a:buClr>
                <a:srgbClr val="0070C0"/>
              </a:buClr>
              <a:buSzPts val="4800"/>
              <a:buFont typeface="Century Gothic"/>
              <a:buNone/>
            </a:pPr>
            <a:r>
              <a:rPr lang="it-IT" sz="4800" b="0" i="0" u="none" strike="noStrike" cap="none">
                <a:solidFill>
                  <a:srgbClr val="0070C0"/>
                </a:solidFill>
                <a:latin typeface="Century Gothic"/>
                <a:ea typeface="Century Gothic"/>
                <a:cs typeface="Century Gothic"/>
                <a:sym typeface="Century Gothic"/>
              </a:rPr>
              <a:t>Skills4EOSC </a:t>
            </a:r>
            <a:br>
              <a:rPr lang="it-IT" sz="4800" b="0" i="0" u="none" strike="noStrike" cap="none">
                <a:solidFill>
                  <a:srgbClr val="0070C0"/>
                </a:solidFill>
                <a:latin typeface="Century Gothic"/>
                <a:ea typeface="Century Gothic"/>
                <a:cs typeface="Century Gothic"/>
                <a:sym typeface="Century Gothic"/>
              </a:rPr>
            </a:br>
            <a:r>
              <a:rPr lang="it-IT" sz="4800">
                <a:solidFill>
                  <a:srgbClr val="0070C0"/>
                </a:solidFill>
                <a:latin typeface="Century Gothic"/>
                <a:ea typeface="Century Gothic"/>
                <a:cs typeface="Century Gothic"/>
                <a:sym typeface="Century Gothic"/>
              </a:rPr>
              <a:t>Lifelong learning through peers</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98"/>
          <p:cNvSpPr txBox="1">
            <a:spLocks noGrp="1"/>
          </p:cNvSpPr>
          <p:nvPr>
            <p:ph type="title"/>
          </p:nvPr>
        </p:nvSpPr>
        <p:spPr>
          <a:xfrm>
            <a:off x="838200" y="365125"/>
            <a:ext cx="11353800" cy="1325700"/>
          </a:xfrm>
          <a:prstGeom prst="rect">
            <a:avLst/>
          </a:prstGeom>
          <a:noFill/>
          <a:ln>
            <a:noFill/>
          </a:ln>
        </p:spPr>
        <p:txBody>
          <a:bodyPr spcFirstLastPara="1" wrap="square" lIns="91425" tIns="45700" rIns="91425" bIns="45700" anchor="ctr" anchorCtr="0">
            <a:normAutofit fontScale="90000"/>
          </a:bodyPr>
          <a:lstStyle/>
          <a:p>
            <a:pPr marL="0" marR="0" lvl="0" indent="0" algn="l" rtl="0">
              <a:lnSpc>
                <a:spcPct val="90000"/>
              </a:lnSpc>
              <a:spcBef>
                <a:spcPts val="0"/>
              </a:spcBef>
              <a:spcAft>
                <a:spcPts val="0"/>
              </a:spcAft>
              <a:buClr>
                <a:srgbClr val="0070C0"/>
              </a:buClr>
              <a:buSzPct val="100000"/>
              <a:buFont typeface="Century Gothic"/>
              <a:buNone/>
            </a:pPr>
            <a:r>
              <a:rPr lang="it-IT" sz="4400" b="0" i="0" u="none" strike="noStrike" cap="none">
                <a:solidFill>
                  <a:schemeClr val="accent2"/>
                </a:solidFill>
                <a:latin typeface="Century Gothic"/>
                <a:ea typeface="Century Gothic"/>
                <a:cs typeface="Century Gothic"/>
                <a:sym typeface="Century Gothic"/>
              </a:rPr>
              <a:t>Fellowship Programme: </a:t>
            </a:r>
            <a:r>
              <a:rPr lang="it-IT">
                <a:solidFill>
                  <a:schemeClr val="accent2"/>
                </a:solidFill>
                <a:latin typeface="Century Gothic"/>
                <a:ea typeface="Century Gothic"/>
                <a:cs typeface="Century Gothic"/>
                <a:sym typeface="Century Gothic"/>
              </a:rPr>
              <a:t>unlocking opportunities in open science and FAIR data</a:t>
            </a:r>
            <a:endParaRPr/>
          </a:p>
        </p:txBody>
      </p:sp>
      <p:sp>
        <p:nvSpPr>
          <p:cNvPr id="296" name="Google Shape;296;p98"/>
          <p:cNvSpPr txBox="1">
            <a:spLocks noGrp="1"/>
          </p:cNvSpPr>
          <p:nvPr>
            <p:ph type="body" idx="1"/>
          </p:nvPr>
        </p:nvSpPr>
        <p:spPr>
          <a:xfrm>
            <a:off x="838200" y="2241525"/>
            <a:ext cx="6206700" cy="3499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500"/>
              </a:spcBef>
              <a:spcAft>
                <a:spcPts val="0"/>
              </a:spcAft>
              <a:buSzPts val="1800"/>
              <a:buNone/>
            </a:pPr>
            <a:r>
              <a:rPr lang="it-IT" sz="2400">
                <a:solidFill>
                  <a:srgbClr val="000000"/>
                </a:solidFill>
                <a:latin typeface="Century Gothic"/>
                <a:ea typeface="Century Gothic"/>
                <a:cs typeface="Century Gothic"/>
                <a:sym typeface="Century Gothic"/>
              </a:rPr>
              <a:t>Main objectives of the programme:</a:t>
            </a:r>
            <a:endParaRPr sz="2400">
              <a:solidFill>
                <a:srgbClr val="000000"/>
              </a:solidFill>
              <a:latin typeface="Century Gothic"/>
              <a:ea typeface="Century Gothic"/>
              <a:cs typeface="Century Gothic"/>
              <a:sym typeface="Century Gothic"/>
            </a:endParaRPr>
          </a:p>
          <a:p>
            <a:pPr marL="457200" lvl="0" indent="-381000" algn="l" rtl="0">
              <a:lnSpc>
                <a:spcPct val="115000"/>
              </a:lnSpc>
              <a:spcBef>
                <a:spcPts val="1500"/>
              </a:spcBef>
              <a:spcAft>
                <a:spcPts val="0"/>
              </a:spcAft>
              <a:buClr>
                <a:srgbClr val="515070"/>
              </a:buClr>
              <a:buSzPts val="2400"/>
              <a:buFont typeface="Century Gothic"/>
              <a:buAutoNum type="arabicPeriod"/>
            </a:pPr>
            <a:r>
              <a:rPr lang="it-IT" sz="2400">
                <a:solidFill>
                  <a:srgbClr val="000000"/>
                </a:solidFill>
                <a:latin typeface="Century Gothic"/>
                <a:ea typeface="Century Gothic"/>
                <a:cs typeface="Century Gothic"/>
                <a:sym typeface="Century Gothic"/>
              </a:rPr>
              <a:t>Support Life-Long Learning</a:t>
            </a:r>
            <a:endParaRPr sz="2400">
              <a:solidFill>
                <a:srgbClr val="000000"/>
              </a:solidFill>
              <a:latin typeface="Century Gothic"/>
              <a:ea typeface="Century Gothic"/>
              <a:cs typeface="Century Gothic"/>
              <a:sym typeface="Century Gothic"/>
            </a:endParaRPr>
          </a:p>
          <a:p>
            <a:pPr marL="457200" lvl="0" indent="-381000" algn="l" rtl="0">
              <a:lnSpc>
                <a:spcPct val="115000"/>
              </a:lnSpc>
              <a:spcBef>
                <a:spcPts val="0"/>
              </a:spcBef>
              <a:spcAft>
                <a:spcPts val="0"/>
              </a:spcAft>
              <a:buClr>
                <a:srgbClr val="515070"/>
              </a:buClr>
              <a:buSzPts val="2400"/>
              <a:buFont typeface="Century Gothic"/>
              <a:buAutoNum type="arabicPeriod"/>
            </a:pPr>
            <a:r>
              <a:rPr lang="it-IT" sz="2400">
                <a:solidFill>
                  <a:srgbClr val="000000"/>
                </a:solidFill>
                <a:latin typeface="Century Gothic"/>
                <a:ea typeface="Century Gothic"/>
                <a:cs typeface="Century Gothic"/>
                <a:sym typeface="Century Gothic"/>
              </a:rPr>
              <a:t>Institutional Capacity Building</a:t>
            </a:r>
            <a:endParaRPr sz="2400">
              <a:solidFill>
                <a:srgbClr val="000000"/>
              </a:solidFill>
              <a:latin typeface="Century Gothic"/>
              <a:ea typeface="Century Gothic"/>
              <a:cs typeface="Century Gothic"/>
              <a:sym typeface="Century Gothic"/>
            </a:endParaRPr>
          </a:p>
          <a:p>
            <a:pPr marL="457200" lvl="0" indent="-381000" algn="l" rtl="0">
              <a:lnSpc>
                <a:spcPct val="115000"/>
              </a:lnSpc>
              <a:spcBef>
                <a:spcPts val="0"/>
              </a:spcBef>
              <a:spcAft>
                <a:spcPts val="0"/>
              </a:spcAft>
              <a:buClr>
                <a:srgbClr val="515070"/>
              </a:buClr>
              <a:buSzPts val="2400"/>
              <a:buFont typeface="Century Gothic"/>
              <a:buAutoNum type="arabicPeriod"/>
            </a:pPr>
            <a:r>
              <a:rPr lang="it-IT" sz="2400">
                <a:solidFill>
                  <a:srgbClr val="000000"/>
                </a:solidFill>
                <a:latin typeface="Century Gothic"/>
                <a:ea typeface="Century Gothic"/>
                <a:cs typeface="Century Gothic"/>
                <a:sym typeface="Century Gothic"/>
              </a:rPr>
              <a:t>Knowledge Exchange</a:t>
            </a:r>
            <a:endParaRPr sz="2400">
              <a:solidFill>
                <a:srgbClr val="000000"/>
              </a:solidFill>
              <a:latin typeface="Century Gothic"/>
              <a:ea typeface="Century Gothic"/>
              <a:cs typeface="Century Gothic"/>
              <a:sym typeface="Century Gothic"/>
            </a:endParaRPr>
          </a:p>
          <a:p>
            <a:pPr marL="457200" lvl="0" indent="-381000" algn="l" rtl="0">
              <a:lnSpc>
                <a:spcPct val="115000"/>
              </a:lnSpc>
              <a:spcBef>
                <a:spcPts val="0"/>
              </a:spcBef>
              <a:spcAft>
                <a:spcPts val="0"/>
              </a:spcAft>
              <a:buClr>
                <a:srgbClr val="515070"/>
              </a:buClr>
              <a:buSzPts val="2400"/>
              <a:buFont typeface="Century Gothic"/>
              <a:buAutoNum type="arabicPeriod"/>
            </a:pPr>
            <a:r>
              <a:rPr lang="it-IT" sz="2400">
                <a:solidFill>
                  <a:srgbClr val="000000"/>
                </a:solidFill>
                <a:latin typeface="Century Gothic"/>
                <a:ea typeface="Century Gothic"/>
                <a:cs typeface="Century Gothic"/>
                <a:sym typeface="Century Gothic"/>
              </a:rPr>
              <a:t>Strengthen Collaboration</a:t>
            </a:r>
            <a:endParaRPr sz="2400">
              <a:solidFill>
                <a:srgbClr val="000000"/>
              </a:solidFill>
              <a:latin typeface="Century Gothic"/>
              <a:ea typeface="Century Gothic"/>
              <a:cs typeface="Century Gothic"/>
              <a:sym typeface="Century Gothic"/>
            </a:endParaRPr>
          </a:p>
          <a:p>
            <a:pPr marL="0" lvl="0" indent="0" algn="l" rtl="0">
              <a:lnSpc>
                <a:spcPct val="115000"/>
              </a:lnSpc>
              <a:spcBef>
                <a:spcPts val="1500"/>
              </a:spcBef>
              <a:spcAft>
                <a:spcPts val="1500"/>
              </a:spcAft>
              <a:buSzPts val="1800"/>
              <a:buNone/>
            </a:pPr>
            <a:r>
              <a:rPr lang="it-IT" sz="2400">
                <a:solidFill>
                  <a:srgbClr val="000000"/>
                </a:solidFill>
                <a:latin typeface="Century Gothic"/>
                <a:ea typeface="Century Gothic"/>
                <a:cs typeface="Century Gothic"/>
                <a:sym typeface="Century Gothic"/>
              </a:rPr>
              <a:t>A total of 9 fellowships were awarded </a:t>
            </a:r>
            <a:br>
              <a:rPr lang="it-IT" sz="2400">
                <a:solidFill>
                  <a:srgbClr val="000000"/>
                </a:solidFill>
                <a:latin typeface="Century Gothic"/>
                <a:ea typeface="Century Gothic"/>
                <a:cs typeface="Century Gothic"/>
                <a:sym typeface="Century Gothic"/>
              </a:rPr>
            </a:br>
            <a:r>
              <a:rPr lang="it-IT" sz="2400">
                <a:solidFill>
                  <a:srgbClr val="000000"/>
                </a:solidFill>
                <a:latin typeface="Century Gothic"/>
                <a:ea typeface="Century Gothic"/>
                <a:cs typeface="Century Gothic"/>
                <a:sym typeface="Century Gothic"/>
              </a:rPr>
              <a:t>by Skills4EOSC project</a:t>
            </a:r>
            <a:endParaRPr sz="2400">
              <a:solidFill>
                <a:srgbClr val="000000"/>
              </a:solidFill>
              <a:latin typeface="Century Gothic"/>
              <a:ea typeface="Century Gothic"/>
              <a:cs typeface="Century Gothic"/>
              <a:sym typeface="Century Gothic"/>
            </a:endParaRPr>
          </a:p>
        </p:txBody>
      </p:sp>
      <p:pic>
        <p:nvPicPr>
          <p:cNvPr id="297" name="Google Shape;297;p98"/>
          <p:cNvPicPr preferRelativeResize="0"/>
          <p:nvPr/>
        </p:nvPicPr>
        <p:blipFill rotWithShape="1">
          <a:blip r:embed="rId3">
            <a:alphaModFix/>
          </a:blip>
          <a:srcRect/>
          <a:stretch/>
        </p:blipFill>
        <p:spPr>
          <a:xfrm>
            <a:off x="6834245" y="2814007"/>
            <a:ext cx="2345900" cy="1190412"/>
          </a:xfrm>
          <a:prstGeom prst="rect">
            <a:avLst/>
          </a:prstGeom>
          <a:noFill/>
          <a:ln>
            <a:noFill/>
          </a:ln>
        </p:spPr>
      </p:pic>
      <p:pic>
        <p:nvPicPr>
          <p:cNvPr id="298" name="Google Shape;298;p98"/>
          <p:cNvPicPr preferRelativeResize="0"/>
          <p:nvPr/>
        </p:nvPicPr>
        <p:blipFill rotWithShape="1">
          <a:blip r:embed="rId4">
            <a:alphaModFix/>
          </a:blip>
          <a:srcRect/>
          <a:stretch/>
        </p:blipFill>
        <p:spPr>
          <a:xfrm>
            <a:off x="6759325" y="4288688"/>
            <a:ext cx="2345886" cy="1182468"/>
          </a:xfrm>
          <a:prstGeom prst="rect">
            <a:avLst/>
          </a:prstGeom>
          <a:noFill/>
          <a:ln>
            <a:noFill/>
          </a:ln>
        </p:spPr>
      </p:pic>
      <p:pic>
        <p:nvPicPr>
          <p:cNvPr id="299" name="Google Shape;299;p98"/>
          <p:cNvPicPr preferRelativeResize="0"/>
          <p:nvPr/>
        </p:nvPicPr>
        <p:blipFill rotWithShape="1">
          <a:blip r:embed="rId5">
            <a:alphaModFix/>
          </a:blip>
          <a:srcRect/>
          <a:stretch/>
        </p:blipFill>
        <p:spPr>
          <a:xfrm>
            <a:off x="9461383" y="1800850"/>
            <a:ext cx="2355092" cy="1182454"/>
          </a:xfrm>
          <a:prstGeom prst="rect">
            <a:avLst/>
          </a:prstGeom>
          <a:noFill/>
          <a:ln>
            <a:noFill/>
          </a:ln>
        </p:spPr>
      </p:pic>
      <p:pic>
        <p:nvPicPr>
          <p:cNvPr id="300" name="Google Shape;300;p98"/>
          <p:cNvPicPr preferRelativeResize="0"/>
          <p:nvPr/>
        </p:nvPicPr>
        <p:blipFill rotWithShape="1">
          <a:blip r:embed="rId6">
            <a:alphaModFix/>
          </a:blip>
          <a:srcRect/>
          <a:stretch/>
        </p:blipFill>
        <p:spPr>
          <a:xfrm>
            <a:off x="9461396" y="3270604"/>
            <a:ext cx="2345888" cy="1196010"/>
          </a:xfrm>
          <a:prstGeom prst="rect">
            <a:avLst/>
          </a:prstGeom>
          <a:noFill/>
          <a:ln>
            <a:noFill/>
          </a:ln>
        </p:spPr>
      </p:pic>
      <p:pic>
        <p:nvPicPr>
          <p:cNvPr id="301" name="Google Shape;301;p98"/>
          <p:cNvPicPr preferRelativeResize="0"/>
          <p:nvPr/>
        </p:nvPicPr>
        <p:blipFill rotWithShape="1">
          <a:blip r:embed="rId7">
            <a:alphaModFix/>
          </a:blip>
          <a:srcRect/>
          <a:stretch/>
        </p:blipFill>
        <p:spPr>
          <a:xfrm>
            <a:off x="9461388" y="4753921"/>
            <a:ext cx="2345887" cy="12027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g2ee5ebd5be6_0_0"/>
          <p:cNvPicPr preferRelativeResize="0"/>
          <p:nvPr/>
        </p:nvPicPr>
        <p:blipFill rotWithShape="1">
          <a:blip r:embed="rId3">
            <a:alphaModFix/>
          </a:blip>
          <a:srcRect/>
          <a:stretch/>
        </p:blipFill>
        <p:spPr>
          <a:xfrm>
            <a:off x="6718473" y="2974247"/>
            <a:ext cx="3792297" cy="3084556"/>
          </a:xfrm>
          <a:prstGeom prst="rect">
            <a:avLst/>
          </a:prstGeom>
          <a:noFill/>
          <a:ln>
            <a:noFill/>
          </a:ln>
        </p:spPr>
      </p:pic>
      <p:sp>
        <p:nvSpPr>
          <p:cNvPr id="308" name="Google Shape;308;g2ee5ebd5be6_0_0"/>
          <p:cNvSpPr txBox="1">
            <a:spLocks noGrp="1"/>
          </p:cNvSpPr>
          <p:nvPr>
            <p:ph type="title"/>
          </p:nvPr>
        </p:nvSpPr>
        <p:spPr>
          <a:xfrm>
            <a:off x="839787" y="457200"/>
            <a:ext cx="3932100" cy="1600200"/>
          </a:xfrm>
          <a:prstGeom prst="rect">
            <a:avLst/>
          </a:prstGeom>
          <a:noFill/>
          <a:ln>
            <a:noFill/>
          </a:ln>
        </p:spPr>
        <p:txBody>
          <a:bodyPr spcFirstLastPara="1" wrap="square" lIns="91400" tIns="45675" rIns="91400" bIns="45675" anchor="b" anchorCtr="0">
            <a:normAutofit/>
          </a:bodyPr>
          <a:lstStyle/>
          <a:p>
            <a:pPr marL="0" lvl="0" indent="0" algn="l" rtl="0">
              <a:lnSpc>
                <a:spcPct val="90000"/>
              </a:lnSpc>
              <a:spcBef>
                <a:spcPts val="0"/>
              </a:spcBef>
              <a:spcAft>
                <a:spcPts val="0"/>
              </a:spcAft>
              <a:buClr>
                <a:srgbClr val="0070C0"/>
              </a:buClr>
              <a:buSzPts val="3600"/>
              <a:buFont typeface="Century Gothic"/>
              <a:buNone/>
            </a:pPr>
            <a:r>
              <a:rPr lang="it-IT" sz="3600">
                <a:solidFill>
                  <a:srgbClr val="0070C0"/>
                </a:solidFill>
                <a:latin typeface="Century Gothic"/>
                <a:ea typeface="Century Gothic"/>
                <a:cs typeface="Century Gothic"/>
                <a:sym typeface="Century Gothic"/>
              </a:rPr>
              <a:t>What do Competence Centres do?</a:t>
            </a:r>
            <a:endParaRPr sz="3600" b="1">
              <a:solidFill>
                <a:srgbClr val="0070C0"/>
              </a:solidFill>
              <a:latin typeface="Century Gothic"/>
              <a:ea typeface="Century Gothic"/>
              <a:cs typeface="Century Gothic"/>
              <a:sym typeface="Century Gothic"/>
            </a:endParaRPr>
          </a:p>
        </p:txBody>
      </p:sp>
      <p:pic>
        <p:nvPicPr>
          <p:cNvPr id="309" name="Google Shape;309;g2ee5ebd5be6_0_0"/>
          <p:cNvPicPr preferRelativeResize="0"/>
          <p:nvPr/>
        </p:nvPicPr>
        <p:blipFill rotWithShape="1">
          <a:blip r:embed="rId4">
            <a:alphaModFix/>
          </a:blip>
          <a:srcRect/>
          <a:stretch/>
        </p:blipFill>
        <p:spPr>
          <a:xfrm>
            <a:off x="4630770" y="660479"/>
            <a:ext cx="6563996" cy="2452482"/>
          </a:xfrm>
          <a:prstGeom prst="rect">
            <a:avLst/>
          </a:prstGeom>
          <a:noFill/>
          <a:ln>
            <a:noFill/>
          </a:ln>
        </p:spPr>
      </p:pic>
      <p:sp>
        <p:nvSpPr>
          <p:cNvPr id="310" name="Google Shape;310;g2ee5ebd5be6_0_0"/>
          <p:cNvSpPr txBox="1">
            <a:spLocks noGrp="1"/>
          </p:cNvSpPr>
          <p:nvPr>
            <p:ph type="body" idx="1"/>
          </p:nvPr>
        </p:nvSpPr>
        <p:spPr>
          <a:xfrm>
            <a:off x="839786" y="2381249"/>
            <a:ext cx="5103300" cy="3816300"/>
          </a:xfrm>
          <a:prstGeom prst="rect">
            <a:avLst/>
          </a:prstGeom>
          <a:noFill/>
          <a:ln>
            <a:noFill/>
          </a:ln>
        </p:spPr>
        <p:txBody>
          <a:bodyPr spcFirstLastPara="1" wrap="square" lIns="91400" tIns="45675" rIns="91400" bIns="45675" anchor="t" anchorCtr="0">
            <a:normAutofit/>
          </a:bodyPr>
          <a:lstStyle/>
          <a:p>
            <a:pPr marL="0" marR="0" lvl="0" indent="0" algn="l" rtl="0">
              <a:lnSpc>
                <a:spcPct val="90000"/>
              </a:lnSpc>
              <a:spcBef>
                <a:spcPts val="0"/>
              </a:spcBef>
              <a:spcAft>
                <a:spcPts val="0"/>
              </a:spcAft>
              <a:buClr>
                <a:schemeClr val="dk1"/>
              </a:buClr>
              <a:buSzPts val="2200"/>
              <a:buFont typeface="Arial"/>
              <a:buNone/>
            </a:pPr>
            <a:r>
              <a:rPr lang="it-IT" sz="2400" b="1" i="0" u="none" strike="noStrike" cap="none">
                <a:solidFill>
                  <a:srgbClr val="3278B1"/>
                </a:solidFill>
                <a:latin typeface="Calibri"/>
                <a:ea typeface="Calibri"/>
                <a:cs typeface="Calibri"/>
                <a:sym typeface="Calibri"/>
              </a:rPr>
              <a:t>Skills4EOSC CC</a:t>
            </a:r>
            <a:r>
              <a:rPr lang="it-IT" sz="2400" b="1" i="0" u="none" strike="noStrike" cap="none">
                <a:solidFill>
                  <a:schemeClr val="dk1"/>
                </a:solidFill>
                <a:latin typeface="Calibri"/>
                <a:ea typeface="Calibri"/>
                <a:cs typeface="Calibri"/>
                <a:sym typeface="Calibri"/>
              </a:rPr>
              <a:t> </a:t>
            </a:r>
            <a:r>
              <a:rPr lang="it-IT" sz="2400" b="0" i="0" u="none" strike="noStrike" cap="none">
                <a:solidFill>
                  <a:schemeClr val="dk1"/>
                </a:solidFill>
                <a:latin typeface="Calibri"/>
                <a:ea typeface="Calibri"/>
                <a:cs typeface="Calibri"/>
                <a:sym typeface="Calibri"/>
              </a:rPr>
              <a:t>are dedicated to knowledge organization and transfer in the Open Science, FAIR research output management and EOSC context. </a:t>
            </a:r>
            <a:endParaRPr sz="2400" b="0" i="0" u="none" strike="noStrike" cap="none">
              <a:solidFill>
                <a:schemeClr val="dk1"/>
              </a:solidFill>
              <a:latin typeface="Calibri"/>
              <a:ea typeface="Calibri"/>
              <a:cs typeface="Calibri"/>
              <a:sym typeface="Calibri"/>
            </a:endParaRPr>
          </a:p>
          <a:p>
            <a:pPr marL="0" marR="0" lvl="0" indent="0" algn="l" rtl="0">
              <a:lnSpc>
                <a:spcPct val="90000"/>
              </a:lnSpc>
              <a:spcBef>
                <a:spcPts val="999"/>
              </a:spcBef>
              <a:spcAft>
                <a:spcPts val="0"/>
              </a:spcAft>
              <a:buClr>
                <a:schemeClr val="dk1"/>
              </a:buClr>
              <a:buSzPts val="2200"/>
              <a:buFont typeface="Arial"/>
              <a:buNone/>
            </a:pPr>
            <a:r>
              <a:rPr lang="it-IT" sz="2400" b="0" i="0" u="none" strike="noStrike" cap="none">
                <a:solidFill>
                  <a:schemeClr val="dk1"/>
                </a:solidFill>
                <a:latin typeface="Calibri"/>
                <a:ea typeface="Calibri"/>
                <a:cs typeface="Calibri"/>
                <a:sym typeface="Calibri"/>
              </a:rPr>
              <a:t>They are associated with </a:t>
            </a:r>
            <a:r>
              <a:rPr lang="it-IT" sz="2400" b="1" i="0" u="none" strike="noStrike" cap="none">
                <a:solidFill>
                  <a:srgbClr val="3278B1"/>
                </a:solidFill>
                <a:latin typeface="Calibri"/>
                <a:ea typeface="Calibri"/>
                <a:cs typeface="Calibri"/>
                <a:sym typeface="Calibri"/>
              </a:rPr>
              <a:t>excellence</a:t>
            </a:r>
            <a:r>
              <a:rPr lang="it-IT" sz="2400" b="0" i="0" u="none" strike="noStrike" cap="none">
                <a:solidFill>
                  <a:schemeClr val="dk1"/>
                </a:solidFill>
                <a:latin typeface="Calibri"/>
                <a:ea typeface="Calibri"/>
                <a:cs typeface="Calibri"/>
                <a:sym typeface="Calibri"/>
              </a:rPr>
              <a:t>, </a:t>
            </a:r>
            <a:r>
              <a:rPr lang="it-IT" sz="2400" b="1" i="0" u="none" strike="noStrike" cap="none">
                <a:solidFill>
                  <a:srgbClr val="3278B1"/>
                </a:solidFill>
                <a:latin typeface="Calibri"/>
                <a:ea typeface="Calibri"/>
                <a:cs typeface="Calibri"/>
                <a:sym typeface="Calibri"/>
              </a:rPr>
              <a:t>advice</a:t>
            </a:r>
            <a:r>
              <a:rPr lang="it-IT" sz="2400" b="0" i="0" u="none" strike="noStrike" cap="none">
                <a:solidFill>
                  <a:schemeClr val="dk1"/>
                </a:solidFill>
                <a:latin typeface="Calibri"/>
                <a:ea typeface="Calibri"/>
                <a:cs typeface="Calibri"/>
                <a:sym typeface="Calibri"/>
              </a:rPr>
              <a:t>, </a:t>
            </a:r>
            <a:r>
              <a:rPr lang="it-IT" sz="2400" b="1" i="0" u="none" strike="noStrike" cap="none">
                <a:solidFill>
                  <a:srgbClr val="3278B1"/>
                </a:solidFill>
                <a:latin typeface="Calibri"/>
                <a:ea typeface="Calibri"/>
                <a:cs typeface="Calibri"/>
                <a:sym typeface="Calibri"/>
              </a:rPr>
              <a:t>training </a:t>
            </a:r>
            <a:r>
              <a:rPr lang="it-IT" sz="2400" b="0" i="0" u="none" strike="noStrike" cap="none">
                <a:solidFill>
                  <a:schemeClr val="dk1"/>
                </a:solidFill>
                <a:latin typeface="Calibri"/>
                <a:ea typeface="Calibri"/>
                <a:cs typeface="Calibri"/>
                <a:sym typeface="Calibri"/>
              </a:rPr>
              <a:t>and </a:t>
            </a:r>
            <a:r>
              <a:rPr lang="it-IT" sz="2400" b="1" i="0" u="none" strike="noStrike" cap="none">
                <a:solidFill>
                  <a:srgbClr val="3278B1"/>
                </a:solidFill>
                <a:latin typeface="Calibri"/>
                <a:ea typeface="Calibri"/>
                <a:cs typeface="Calibri"/>
                <a:sym typeface="Calibri"/>
              </a:rPr>
              <a:t>knowledge transfer</a:t>
            </a:r>
            <a:r>
              <a:rPr lang="it-IT" sz="2400" b="0" i="0" u="none" strike="noStrike" cap="none">
                <a:solidFill>
                  <a:schemeClr val="dk1"/>
                </a:solidFill>
                <a:latin typeface="Calibri"/>
                <a:ea typeface="Calibri"/>
                <a:cs typeface="Calibri"/>
                <a:sym typeface="Calibri"/>
              </a:rPr>
              <a:t>, and a </a:t>
            </a:r>
            <a:r>
              <a:rPr lang="it-IT" sz="2400" b="1" i="0" u="none" strike="noStrike" cap="none">
                <a:solidFill>
                  <a:srgbClr val="3278B1"/>
                </a:solidFill>
                <a:latin typeface="Calibri"/>
                <a:ea typeface="Calibri"/>
                <a:cs typeface="Calibri"/>
                <a:sym typeface="Calibri"/>
              </a:rPr>
              <a:t>collaborative </a:t>
            </a:r>
            <a:r>
              <a:rPr lang="it-IT" sz="2400" b="0" i="0" u="none" strike="noStrike" cap="none">
                <a:solidFill>
                  <a:schemeClr val="dk1"/>
                </a:solidFill>
                <a:latin typeface="Calibri"/>
                <a:ea typeface="Calibri"/>
                <a:cs typeface="Calibri"/>
                <a:sym typeface="Calibri"/>
              </a:rPr>
              <a:t>approach of different institutions or departments.</a:t>
            </a:r>
            <a:endParaRPr sz="32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ee5ebd5be6_0_8"/>
          <p:cNvSpPr txBox="1">
            <a:spLocks noGrp="1"/>
          </p:cNvSpPr>
          <p:nvPr>
            <p:ph type="title"/>
          </p:nvPr>
        </p:nvSpPr>
        <p:spPr>
          <a:xfrm>
            <a:off x="838200" y="365129"/>
            <a:ext cx="10515600" cy="1325700"/>
          </a:xfrm>
          <a:prstGeom prst="rect">
            <a:avLst/>
          </a:prstGeom>
          <a:noFill/>
          <a:ln>
            <a:noFill/>
          </a:ln>
        </p:spPr>
        <p:txBody>
          <a:bodyPr spcFirstLastPara="1" wrap="square" lIns="91400" tIns="45675" rIns="91400" bIns="45675" anchor="ctr" anchorCtr="0">
            <a:normAutofit/>
          </a:bodyPr>
          <a:lstStyle/>
          <a:p>
            <a:pPr marL="0" marR="0" lvl="0" indent="0" algn="l" rtl="0">
              <a:lnSpc>
                <a:spcPct val="90000"/>
              </a:lnSpc>
              <a:spcBef>
                <a:spcPts val="0"/>
              </a:spcBef>
              <a:spcAft>
                <a:spcPts val="0"/>
              </a:spcAft>
              <a:buClr>
                <a:srgbClr val="0070C0"/>
              </a:buClr>
              <a:buSzPts val="4400"/>
              <a:buFont typeface="Century Gothic"/>
              <a:buNone/>
            </a:pPr>
            <a:r>
              <a:rPr lang="it-IT" sz="4400" b="0" i="0" u="none" strike="noStrike" cap="none">
                <a:solidFill>
                  <a:schemeClr val="accent2"/>
                </a:solidFill>
                <a:latin typeface="Century Gothic"/>
                <a:ea typeface="Century Gothic"/>
                <a:cs typeface="Century Gothic"/>
                <a:sym typeface="Century Gothic"/>
              </a:rPr>
              <a:t>Skills4EOSC CC’s Charter</a:t>
            </a:r>
            <a:endParaRPr sz="4400" b="0" i="0" u="none" strike="noStrike" cap="none">
              <a:solidFill>
                <a:schemeClr val="dk1"/>
              </a:solidFill>
              <a:latin typeface="Quicksand SemiBold"/>
              <a:ea typeface="Quicksand SemiBold"/>
              <a:cs typeface="Quicksand SemiBold"/>
              <a:sym typeface="Quicksand SemiBold"/>
            </a:endParaRPr>
          </a:p>
        </p:txBody>
      </p:sp>
      <p:sp>
        <p:nvSpPr>
          <p:cNvPr id="316" name="Google Shape;316;g2ee5ebd5be6_0_8"/>
          <p:cNvSpPr txBox="1">
            <a:spLocks noGrp="1"/>
          </p:cNvSpPr>
          <p:nvPr>
            <p:ph type="body" idx="1"/>
          </p:nvPr>
        </p:nvSpPr>
        <p:spPr>
          <a:xfrm>
            <a:off x="1732365" y="2056812"/>
            <a:ext cx="5676000" cy="4351200"/>
          </a:xfrm>
          <a:prstGeom prst="rect">
            <a:avLst/>
          </a:prstGeom>
          <a:noFill/>
          <a:ln>
            <a:noFill/>
          </a:ln>
        </p:spPr>
        <p:txBody>
          <a:bodyPr spcFirstLastPara="1" wrap="square" lIns="91400" tIns="45675" rIns="91400" bIns="45675" anchor="t" anchorCtr="0">
            <a:normAutofit/>
          </a:bodyPr>
          <a:lstStyle/>
          <a:p>
            <a:pPr marL="114297" marR="0" lvl="0" indent="0" algn="l" rtl="0">
              <a:lnSpc>
                <a:spcPct val="90000"/>
              </a:lnSpc>
              <a:spcBef>
                <a:spcPts val="998"/>
              </a:spcBef>
              <a:spcAft>
                <a:spcPts val="0"/>
              </a:spcAft>
              <a:buClr>
                <a:schemeClr val="dk1"/>
              </a:buClr>
              <a:buSzPts val="1800"/>
              <a:buFont typeface="Arial"/>
              <a:buNone/>
            </a:pPr>
            <a:r>
              <a:rPr lang="it-IT" sz="2400" b="0" i="0" u="none" strike="noStrike" cap="none">
                <a:solidFill>
                  <a:srgbClr val="000000"/>
                </a:solidFill>
                <a:latin typeface="Calibri"/>
                <a:ea typeface="Calibri"/>
                <a:cs typeface="Calibri"/>
                <a:sym typeface="Calibri"/>
              </a:rPr>
              <a:t>The Skills4EOSC CC represents a </a:t>
            </a:r>
            <a:r>
              <a:rPr lang="it-IT" sz="2400" b="1" i="0" u="none" strike="noStrike" cap="none">
                <a:solidFill>
                  <a:srgbClr val="3278B1"/>
                </a:solidFill>
                <a:latin typeface="Calibri"/>
                <a:ea typeface="Calibri"/>
                <a:cs typeface="Calibri"/>
                <a:sym typeface="Calibri"/>
              </a:rPr>
              <a:t>point of reference</a:t>
            </a:r>
            <a:r>
              <a:rPr lang="it-IT" sz="2400" b="0" i="0" u="none" strike="noStrike" cap="none">
                <a:solidFill>
                  <a:srgbClr val="000000"/>
                </a:solidFill>
                <a:latin typeface="Calibri"/>
                <a:ea typeface="Calibri"/>
                <a:cs typeface="Calibri"/>
                <a:sym typeface="Calibri"/>
              </a:rPr>
              <a:t> in a specific Region/Nation/Domain to find the </a:t>
            </a:r>
            <a:r>
              <a:rPr lang="it-IT" sz="2400" b="1" i="0" u="none" strike="noStrike" cap="none">
                <a:solidFill>
                  <a:srgbClr val="3278B1"/>
                </a:solidFill>
                <a:latin typeface="Calibri"/>
                <a:ea typeface="Calibri"/>
                <a:cs typeface="Calibri"/>
                <a:sym typeface="Calibri"/>
              </a:rPr>
              <a:t>key competences</a:t>
            </a:r>
            <a:r>
              <a:rPr lang="it-IT" sz="2400" b="0" i="0" u="none" strike="noStrike" cap="none">
                <a:solidFill>
                  <a:srgbClr val="000000"/>
                </a:solidFill>
                <a:latin typeface="Calibri"/>
                <a:ea typeface="Calibri"/>
                <a:cs typeface="Calibri"/>
                <a:sym typeface="Calibri"/>
              </a:rPr>
              <a:t> to enable practices of Open Science. </a:t>
            </a:r>
            <a:endParaRPr sz="2400" b="0" i="0" u="none" strike="noStrike" cap="none">
              <a:solidFill>
                <a:schemeClr val="dk1"/>
              </a:solidFill>
              <a:latin typeface="Calibri"/>
              <a:ea typeface="Calibri"/>
              <a:cs typeface="Calibri"/>
              <a:sym typeface="Calibri"/>
            </a:endParaRPr>
          </a:p>
          <a:p>
            <a:pPr marL="114297" marR="0" lvl="0" indent="0" algn="l" rtl="0">
              <a:lnSpc>
                <a:spcPct val="90000"/>
              </a:lnSpc>
              <a:spcBef>
                <a:spcPts val="998"/>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114297" marR="0" lvl="0" indent="0" algn="l" rtl="0">
              <a:lnSpc>
                <a:spcPct val="90000"/>
              </a:lnSpc>
              <a:spcBef>
                <a:spcPts val="998"/>
              </a:spcBef>
              <a:spcAft>
                <a:spcPts val="0"/>
              </a:spcAft>
              <a:buClr>
                <a:schemeClr val="dk1"/>
              </a:buClr>
              <a:buSzPts val="1800"/>
              <a:buFont typeface="Arial"/>
              <a:buNone/>
            </a:pPr>
            <a:r>
              <a:rPr lang="it-IT" sz="2400" b="0" i="0" u="none" strike="noStrike" cap="none">
                <a:solidFill>
                  <a:srgbClr val="000000"/>
                </a:solidFill>
                <a:latin typeface="Calibri"/>
                <a:ea typeface="Calibri"/>
                <a:cs typeface="Calibri"/>
                <a:sym typeface="Calibri"/>
              </a:rPr>
              <a:t>Skills4EOSC CCs are </a:t>
            </a:r>
            <a:r>
              <a:rPr lang="it-IT" sz="2400" b="1" i="0" u="none" strike="noStrike" cap="none">
                <a:solidFill>
                  <a:srgbClr val="3278B1"/>
                </a:solidFill>
                <a:latin typeface="Calibri"/>
                <a:ea typeface="Calibri"/>
                <a:cs typeface="Calibri"/>
                <a:sym typeface="Calibri"/>
              </a:rPr>
              <a:t>committed to adopting the project’s outcomes</a:t>
            </a:r>
            <a:r>
              <a:rPr lang="it-IT" sz="2400" b="0" i="0" u="none" strike="noStrike" cap="none">
                <a:solidFill>
                  <a:srgbClr val="000000"/>
                </a:solidFill>
                <a:latin typeface="Calibri"/>
                <a:ea typeface="Calibri"/>
                <a:cs typeface="Calibri"/>
                <a:sym typeface="Calibri"/>
              </a:rPr>
              <a:t> and assemble a proficient group of </a:t>
            </a:r>
            <a:r>
              <a:rPr lang="it-IT" sz="2400" b="1" i="0" u="none" strike="noStrike" cap="none">
                <a:solidFill>
                  <a:srgbClr val="3278B1"/>
                </a:solidFill>
                <a:latin typeface="Calibri"/>
                <a:ea typeface="Calibri"/>
                <a:cs typeface="Calibri"/>
                <a:sym typeface="Calibri"/>
              </a:rPr>
              <a:t>Master Trainers</a:t>
            </a:r>
            <a:r>
              <a:rPr lang="it-IT" sz="2400" b="0" i="0" u="none" strike="noStrike" cap="none">
                <a:solidFill>
                  <a:srgbClr val="000000"/>
                </a:solidFill>
                <a:latin typeface="Calibri"/>
                <a:ea typeface="Calibri"/>
                <a:cs typeface="Calibri"/>
                <a:sym typeface="Calibri"/>
              </a:rPr>
              <a:t> that will attend the ToT courses defined by the project.</a:t>
            </a:r>
            <a:endParaRPr sz="2800" b="0" i="0" u="none" strike="noStrike" cap="none">
              <a:solidFill>
                <a:schemeClr val="dk1"/>
              </a:solidFill>
              <a:latin typeface="Calibri"/>
              <a:ea typeface="Calibri"/>
              <a:cs typeface="Calibri"/>
              <a:sym typeface="Calibri"/>
            </a:endParaRPr>
          </a:p>
        </p:txBody>
      </p:sp>
      <p:pic>
        <p:nvPicPr>
          <p:cNvPr id="317" name="Google Shape;317;g2ee5ebd5be6_0_8" descr="Libri su uno scaffale"/>
          <p:cNvPicPr preferRelativeResize="0"/>
          <p:nvPr/>
        </p:nvPicPr>
        <p:blipFill rotWithShape="1">
          <a:blip r:embed="rId3">
            <a:alphaModFix/>
          </a:blip>
          <a:srcRect/>
          <a:stretch/>
        </p:blipFill>
        <p:spPr>
          <a:xfrm>
            <a:off x="884781" y="4635305"/>
            <a:ext cx="914400" cy="914400"/>
          </a:xfrm>
          <a:prstGeom prst="rect">
            <a:avLst/>
          </a:prstGeom>
          <a:noFill/>
          <a:ln>
            <a:noFill/>
          </a:ln>
        </p:spPr>
      </p:pic>
      <p:pic>
        <p:nvPicPr>
          <p:cNvPr id="318" name="Google Shape;318;g2ee5ebd5be6_0_8" descr="Lampadina e ingranaggio"/>
          <p:cNvPicPr preferRelativeResize="0"/>
          <p:nvPr/>
        </p:nvPicPr>
        <p:blipFill rotWithShape="1">
          <a:blip r:embed="rId4">
            <a:alphaModFix/>
          </a:blip>
          <a:srcRect/>
          <a:stretch/>
        </p:blipFill>
        <p:spPr>
          <a:xfrm>
            <a:off x="884781" y="2454456"/>
            <a:ext cx="914400" cy="914400"/>
          </a:xfrm>
          <a:prstGeom prst="rect">
            <a:avLst/>
          </a:prstGeom>
          <a:noFill/>
          <a:ln>
            <a:noFill/>
          </a:ln>
        </p:spPr>
      </p:pic>
      <p:pic>
        <p:nvPicPr>
          <p:cNvPr id="319" name="Google Shape;319;g2ee5ebd5be6_0_8"/>
          <p:cNvPicPr preferRelativeResize="0"/>
          <p:nvPr/>
        </p:nvPicPr>
        <p:blipFill rotWithShape="1">
          <a:blip r:embed="rId5">
            <a:alphaModFix/>
          </a:blip>
          <a:srcRect/>
          <a:stretch/>
        </p:blipFill>
        <p:spPr>
          <a:xfrm>
            <a:off x="8021052" y="615584"/>
            <a:ext cx="3862697" cy="56268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ee5ebd5be6_0_16"/>
          <p:cNvSpPr txBox="1">
            <a:spLocks noGrp="1"/>
          </p:cNvSpPr>
          <p:nvPr>
            <p:ph type="title"/>
          </p:nvPr>
        </p:nvSpPr>
        <p:spPr>
          <a:xfrm>
            <a:off x="838200" y="365129"/>
            <a:ext cx="10515600" cy="1325700"/>
          </a:xfrm>
          <a:prstGeom prst="rect">
            <a:avLst/>
          </a:prstGeom>
          <a:noFill/>
          <a:ln>
            <a:noFill/>
          </a:ln>
        </p:spPr>
        <p:txBody>
          <a:bodyPr spcFirstLastPara="1" wrap="square" lIns="91400" tIns="45675" rIns="91400" bIns="45675" anchor="ctr" anchorCtr="0">
            <a:normAutofit/>
          </a:bodyPr>
          <a:lstStyle/>
          <a:p>
            <a:pPr marL="0" marR="0" lvl="0" indent="0" algn="l" rtl="0">
              <a:lnSpc>
                <a:spcPct val="90000"/>
              </a:lnSpc>
              <a:spcBef>
                <a:spcPts val="0"/>
              </a:spcBef>
              <a:spcAft>
                <a:spcPts val="0"/>
              </a:spcAft>
              <a:buClr>
                <a:srgbClr val="0070C0"/>
              </a:buClr>
              <a:buSzPts val="3600"/>
              <a:buFont typeface="Century Gothic"/>
              <a:buNone/>
            </a:pPr>
            <a:r>
              <a:rPr lang="it-IT" sz="4400" b="0" i="0" u="none" strike="noStrike" cap="none">
                <a:solidFill>
                  <a:srgbClr val="0070C0"/>
                </a:solidFill>
                <a:latin typeface="Century Gothic"/>
                <a:ea typeface="Century Gothic"/>
                <a:cs typeface="Century Gothic"/>
                <a:sym typeface="Century Gothic"/>
              </a:rPr>
              <a:t>Diversity and harmonisation</a:t>
            </a:r>
            <a:endParaRPr sz="4800" b="1">
              <a:solidFill>
                <a:srgbClr val="0070C0"/>
              </a:solidFill>
              <a:latin typeface="Century"/>
              <a:ea typeface="Century"/>
              <a:cs typeface="Century"/>
              <a:sym typeface="Century"/>
            </a:endParaRPr>
          </a:p>
        </p:txBody>
      </p:sp>
      <p:sp>
        <p:nvSpPr>
          <p:cNvPr id="326" name="Google Shape;326;g2ee5ebd5be6_0_16"/>
          <p:cNvSpPr txBox="1">
            <a:spLocks noGrp="1"/>
          </p:cNvSpPr>
          <p:nvPr>
            <p:ph type="body" idx="1"/>
          </p:nvPr>
        </p:nvSpPr>
        <p:spPr>
          <a:xfrm>
            <a:off x="838197" y="1733148"/>
            <a:ext cx="10515600" cy="2089200"/>
          </a:xfrm>
          <a:prstGeom prst="rect">
            <a:avLst/>
          </a:prstGeom>
          <a:noFill/>
          <a:ln>
            <a:noFill/>
          </a:ln>
        </p:spPr>
        <p:txBody>
          <a:bodyPr spcFirstLastPara="1" wrap="square" lIns="91400" tIns="45675" rIns="91400" bIns="45675" anchor="t" anchorCtr="0">
            <a:normAutofit/>
          </a:bodyPr>
          <a:lstStyle/>
          <a:p>
            <a:pPr marL="0" lvl="0" indent="0" algn="l" rtl="0">
              <a:lnSpc>
                <a:spcPct val="90000"/>
              </a:lnSpc>
              <a:spcBef>
                <a:spcPts val="0"/>
              </a:spcBef>
              <a:spcAft>
                <a:spcPts val="0"/>
              </a:spcAft>
              <a:buClr>
                <a:schemeClr val="dk1"/>
              </a:buClr>
              <a:buSzPts val="2200"/>
              <a:buNone/>
            </a:pPr>
            <a:r>
              <a:rPr lang="it-IT" sz="2400">
                <a:latin typeface="Calibri"/>
                <a:ea typeface="Calibri"/>
                <a:cs typeface="Calibri"/>
                <a:sym typeface="Calibri"/>
              </a:rPr>
              <a:t>The </a:t>
            </a:r>
            <a:r>
              <a:rPr lang="it-IT" sz="2400" b="1">
                <a:solidFill>
                  <a:srgbClr val="3278B1"/>
                </a:solidFill>
                <a:latin typeface="Calibri"/>
                <a:ea typeface="Calibri"/>
                <a:cs typeface="Calibri"/>
                <a:sym typeface="Calibri"/>
              </a:rPr>
              <a:t>structure, operational mode and organization</a:t>
            </a:r>
            <a:r>
              <a:rPr lang="it-IT" sz="2400">
                <a:latin typeface="Calibri"/>
                <a:ea typeface="Calibri"/>
                <a:cs typeface="Calibri"/>
                <a:sym typeface="Calibri"/>
              </a:rPr>
              <a:t> of Skills4EOSC Competence Centres may vary very widely, depending on the Country, Region or Domain they operate in. </a:t>
            </a:r>
            <a:endParaRPr sz="2400">
              <a:latin typeface="Calibri"/>
              <a:ea typeface="Calibri"/>
              <a:cs typeface="Calibri"/>
              <a:sym typeface="Calibri"/>
            </a:endParaRPr>
          </a:p>
          <a:p>
            <a:pPr marL="0" lvl="0" indent="0" algn="l" rtl="0">
              <a:lnSpc>
                <a:spcPct val="90000"/>
              </a:lnSpc>
              <a:spcBef>
                <a:spcPts val="999"/>
              </a:spcBef>
              <a:spcAft>
                <a:spcPts val="0"/>
              </a:spcAft>
              <a:buClr>
                <a:schemeClr val="dk1"/>
              </a:buClr>
              <a:buSzPts val="2200"/>
              <a:buNone/>
            </a:pPr>
            <a:r>
              <a:rPr lang="it-IT" sz="2400">
                <a:latin typeface="Calibri"/>
                <a:ea typeface="Calibri"/>
                <a:cs typeface="Calibri"/>
                <a:sym typeface="Calibri"/>
              </a:rPr>
              <a:t>They constitute the nodes of the broader Skills4EOSC Coordination Network that ensures </a:t>
            </a:r>
            <a:r>
              <a:rPr lang="it-IT" sz="2400" b="1">
                <a:latin typeface="Calibri"/>
                <a:ea typeface="Calibri"/>
                <a:cs typeface="Calibri"/>
                <a:sym typeface="Calibri"/>
              </a:rPr>
              <a:t>harmonisation and alignment </a:t>
            </a:r>
            <a:r>
              <a:rPr lang="it-IT" sz="2400">
                <a:latin typeface="Calibri"/>
                <a:ea typeface="Calibri"/>
                <a:cs typeface="Calibri"/>
                <a:sym typeface="Calibri"/>
              </a:rPr>
              <a:t>at European level.</a:t>
            </a:r>
            <a:endParaRPr>
              <a:latin typeface="Calibri"/>
              <a:ea typeface="Calibri"/>
              <a:cs typeface="Calibri"/>
              <a:sym typeface="Calibri"/>
            </a:endParaRPr>
          </a:p>
        </p:txBody>
      </p:sp>
      <p:sp>
        <p:nvSpPr>
          <p:cNvPr id="327" name="Google Shape;327;g2ee5ebd5be6_0_16"/>
          <p:cNvSpPr txBox="1"/>
          <p:nvPr/>
        </p:nvSpPr>
        <p:spPr>
          <a:xfrm>
            <a:off x="1133472" y="4305101"/>
            <a:ext cx="3567000" cy="1325700"/>
          </a:xfrm>
          <a:prstGeom prst="rect">
            <a:avLst/>
          </a:prstGeom>
          <a:noFill/>
          <a:ln>
            <a:noFill/>
          </a:ln>
        </p:spPr>
        <p:txBody>
          <a:bodyPr spcFirstLastPara="1" wrap="square" lIns="91400" tIns="45675" rIns="91400" bIns="45675" anchor="b" anchorCtr="0">
            <a:normAutofit/>
          </a:bodyPr>
          <a:lstStyle/>
          <a:p>
            <a:pPr marL="0" marR="0" lvl="0" indent="0" algn="ctr" rtl="0">
              <a:lnSpc>
                <a:spcPct val="90000"/>
              </a:lnSpc>
              <a:spcBef>
                <a:spcPts val="0"/>
              </a:spcBef>
              <a:spcAft>
                <a:spcPts val="0"/>
              </a:spcAft>
              <a:buClr>
                <a:schemeClr val="accent4"/>
              </a:buClr>
              <a:buSzPts val="3600"/>
              <a:buFont typeface="Century Gothic"/>
              <a:buNone/>
            </a:pPr>
            <a:r>
              <a:rPr lang="it-IT" sz="3600" b="1" i="0" u="none" strike="noStrike" cap="none">
                <a:solidFill>
                  <a:schemeClr val="accent4"/>
                </a:solidFill>
                <a:latin typeface="Calibri"/>
                <a:ea typeface="Calibri"/>
                <a:cs typeface="Calibri"/>
                <a:sym typeface="Calibri"/>
              </a:rPr>
              <a:t>Coordination Network</a:t>
            </a:r>
            <a:endParaRPr sz="4400" b="0" i="0" u="none" strike="noStrike" cap="none">
              <a:solidFill>
                <a:schemeClr val="dk1"/>
              </a:solidFill>
              <a:latin typeface="Calibri"/>
              <a:ea typeface="Calibri"/>
              <a:cs typeface="Calibri"/>
              <a:sym typeface="Calibri"/>
            </a:endParaRPr>
          </a:p>
        </p:txBody>
      </p:sp>
      <p:sp>
        <p:nvSpPr>
          <p:cNvPr id="328" name="Google Shape;328;g2ee5ebd5be6_0_16"/>
          <p:cNvSpPr txBox="1"/>
          <p:nvPr/>
        </p:nvSpPr>
        <p:spPr>
          <a:xfrm>
            <a:off x="7172322" y="4305101"/>
            <a:ext cx="3567000" cy="1325700"/>
          </a:xfrm>
          <a:prstGeom prst="rect">
            <a:avLst/>
          </a:prstGeom>
          <a:noFill/>
          <a:ln>
            <a:noFill/>
          </a:ln>
        </p:spPr>
        <p:txBody>
          <a:bodyPr spcFirstLastPara="1" wrap="square" lIns="91400" tIns="45675" rIns="91400" bIns="45675" anchor="t" anchorCtr="0">
            <a:normAutofit/>
          </a:bodyPr>
          <a:lstStyle/>
          <a:p>
            <a:pPr marL="0" marR="0" lvl="0" indent="0" algn="ctr" rtl="0">
              <a:lnSpc>
                <a:spcPct val="90000"/>
              </a:lnSpc>
              <a:spcBef>
                <a:spcPts val="0"/>
              </a:spcBef>
              <a:spcAft>
                <a:spcPts val="0"/>
              </a:spcAft>
              <a:buClr>
                <a:srgbClr val="95C11F"/>
              </a:buClr>
              <a:buSzPts val="3600"/>
              <a:buFont typeface="Century Gothic"/>
              <a:buNone/>
            </a:pPr>
            <a:r>
              <a:rPr lang="it-IT" sz="3600" b="1" i="0" u="none" strike="noStrike" cap="none">
                <a:solidFill>
                  <a:srgbClr val="95C11F"/>
                </a:solidFill>
                <a:latin typeface="Calibri"/>
                <a:ea typeface="Calibri"/>
                <a:cs typeface="Calibri"/>
                <a:sym typeface="Calibri"/>
              </a:rPr>
              <a:t>Competence Centre</a:t>
            </a:r>
            <a:endParaRPr sz="4400" b="0" i="0" u="none" strike="noStrike" cap="none">
              <a:solidFill>
                <a:schemeClr val="dk1"/>
              </a:solidFill>
              <a:latin typeface="Calibri"/>
              <a:ea typeface="Calibri"/>
              <a:cs typeface="Calibri"/>
              <a:sym typeface="Calibri"/>
            </a:endParaRPr>
          </a:p>
        </p:txBody>
      </p:sp>
      <p:sp>
        <p:nvSpPr>
          <p:cNvPr id="329" name="Google Shape;329;g2ee5ebd5be6_0_16"/>
          <p:cNvSpPr/>
          <p:nvPr/>
        </p:nvSpPr>
        <p:spPr>
          <a:xfrm flipH="1">
            <a:off x="4500858" y="5218751"/>
            <a:ext cx="4576800" cy="1086600"/>
          </a:xfrm>
          <a:prstGeom prst="stripedRightArrow">
            <a:avLst>
              <a:gd name="adj1" fmla="val 50000"/>
              <a:gd name="adj2" fmla="val 50000"/>
            </a:avLst>
          </a:prstGeom>
          <a:solidFill>
            <a:srgbClr val="D5DBE5"/>
          </a:solid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it-IT" sz="2400" b="0" i="0" u="none" strike="noStrike" cap="none">
                <a:solidFill>
                  <a:schemeClr val="dk1"/>
                </a:solidFill>
                <a:latin typeface="Calibri"/>
                <a:ea typeface="Calibri"/>
                <a:cs typeface="Calibri"/>
                <a:sym typeface="Calibri"/>
              </a:rPr>
              <a:t>Diversity of the local level</a:t>
            </a:r>
            <a:endParaRPr sz="1800" b="0" i="0" u="none" strike="noStrike" cap="none">
              <a:solidFill>
                <a:schemeClr val="lt1"/>
              </a:solidFill>
              <a:latin typeface="Calibri"/>
              <a:ea typeface="Calibri"/>
              <a:cs typeface="Calibri"/>
              <a:sym typeface="Calibri"/>
            </a:endParaRPr>
          </a:p>
        </p:txBody>
      </p:sp>
      <p:sp>
        <p:nvSpPr>
          <p:cNvPr id="330" name="Google Shape;330;g2ee5ebd5be6_0_16"/>
          <p:cNvSpPr/>
          <p:nvPr/>
        </p:nvSpPr>
        <p:spPr>
          <a:xfrm>
            <a:off x="2914650" y="3645117"/>
            <a:ext cx="4576800" cy="1086600"/>
          </a:xfrm>
          <a:prstGeom prst="stripedRightArrow">
            <a:avLst>
              <a:gd name="adj1" fmla="val 50000"/>
              <a:gd name="adj2" fmla="val 50000"/>
            </a:avLst>
          </a:prstGeom>
          <a:solidFill>
            <a:srgbClr val="D5DBE5"/>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it-IT" sz="2400" b="0" i="0" u="none" strike="noStrike" cap="none">
                <a:solidFill>
                  <a:schemeClr val="dk1"/>
                </a:solidFill>
                <a:latin typeface="Calibri"/>
                <a:ea typeface="Calibri"/>
                <a:cs typeface="Calibri"/>
                <a:sym typeface="Calibri"/>
              </a:rPr>
              <a:t>Harmonisation and Alignment</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ee5ebd5be6_0_26"/>
          <p:cNvSpPr/>
          <p:nvPr/>
        </p:nvSpPr>
        <p:spPr>
          <a:xfrm>
            <a:off x="7959523" y="1893222"/>
            <a:ext cx="3676800" cy="3671400"/>
          </a:xfrm>
          <a:prstGeom prst="roundRect">
            <a:avLst>
              <a:gd name="adj" fmla="val 16667"/>
            </a:avLst>
          </a:prstGeom>
          <a:solidFill>
            <a:schemeClr val="lt1"/>
          </a:solidFill>
          <a:ln w="34925" cap="flat" cmpd="sng">
            <a:solidFill>
              <a:schemeClr val="accent4"/>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37" name="Google Shape;337;g2ee5ebd5be6_0_26"/>
          <p:cNvPicPr preferRelativeResize="0"/>
          <p:nvPr/>
        </p:nvPicPr>
        <p:blipFill rotWithShape="1">
          <a:blip r:embed="rId3">
            <a:alphaModFix/>
          </a:blip>
          <a:srcRect/>
          <a:stretch/>
        </p:blipFill>
        <p:spPr>
          <a:xfrm>
            <a:off x="7994554" y="1859805"/>
            <a:ext cx="3676862" cy="1033090"/>
          </a:xfrm>
          <a:prstGeom prst="rect">
            <a:avLst/>
          </a:prstGeom>
          <a:noFill/>
          <a:ln>
            <a:noFill/>
          </a:ln>
        </p:spPr>
      </p:pic>
      <p:sp>
        <p:nvSpPr>
          <p:cNvPr id="338" name="Google Shape;338;g2ee5ebd5be6_0_26"/>
          <p:cNvSpPr txBox="1"/>
          <p:nvPr/>
        </p:nvSpPr>
        <p:spPr>
          <a:xfrm>
            <a:off x="7994555" y="2655855"/>
            <a:ext cx="3665400" cy="430800"/>
          </a:xfrm>
          <a:prstGeom prst="rect">
            <a:avLst/>
          </a:prstGeom>
          <a:no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it-IT" sz="2200" b="1" i="0" u="none" strike="noStrike" cap="none">
                <a:solidFill>
                  <a:schemeClr val="accent4"/>
                </a:solidFill>
                <a:latin typeface="Calibri"/>
                <a:ea typeface="Calibri"/>
                <a:cs typeface="Calibri"/>
                <a:sym typeface="Calibri"/>
              </a:rPr>
              <a:t>Competence centre Node</a:t>
            </a:r>
            <a:endParaRPr sz="2200" b="1" i="0" u="none" strike="noStrike" cap="none">
              <a:solidFill>
                <a:schemeClr val="accent4"/>
              </a:solidFill>
              <a:latin typeface="Calibri"/>
              <a:ea typeface="Calibri"/>
              <a:cs typeface="Calibri"/>
              <a:sym typeface="Calibri"/>
            </a:endParaRPr>
          </a:p>
        </p:txBody>
      </p:sp>
      <p:sp>
        <p:nvSpPr>
          <p:cNvPr id="339" name="Google Shape;339;g2ee5ebd5be6_0_26"/>
          <p:cNvSpPr/>
          <p:nvPr/>
        </p:nvSpPr>
        <p:spPr>
          <a:xfrm>
            <a:off x="2457839" y="1859805"/>
            <a:ext cx="3676800" cy="3671400"/>
          </a:xfrm>
          <a:prstGeom prst="roundRect">
            <a:avLst>
              <a:gd name="adj" fmla="val 16667"/>
            </a:avLst>
          </a:prstGeom>
          <a:solidFill>
            <a:schemeClr val="lt1"/>
          </a:solidFill>
          <a:ln w="34925" cap="flat" cmpd="sng">
            <a:solidFill>
              <a:schemeClr val="accent4"/>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40" name="Google Shape;340;g2ee5ebd5be6_0_26" descr="Utente"/>
          <p:cNvPicPr preferRelativeResize="0"/>
          <p:nvPr/>
        </p:nvPicPr>
        <p:blipFill rotWithShape="1">
          <a:blip r:embed="rId4">
            <a:alphaModFix/>
          </a:blip>
          <a:srcRect/>
          <a:stretch/>
        </p:blipFill>
        <p:spPr>
          <a:xfrm>
            <a:off x="3952971" y="3086653"/>
            <a:ext cx="967364" cy="985286"/>
          </a:xfrm>
          <a:prstGeom prst="rect">
            <a:avLst/>
          </a:prstGeom>
          <a:noFill/>
          <a:ln>
            <a:noFill/>
          </a:ln>
        </p:spPr>
      </p:pic>
      <p:pic>
        <p:nvPicPr>
          <p:cNvPr id="341" name="Google Shape;341;g2ee5ebd5be6_0_26" descr="Utente"/>
          <p:cNvPicPr preferRelativeResize="0"/>
          <p:nvPr/>
        </p:nvPicPr>
        <p:blipFill rotWithShape="1">
          <a:blip r:embed="rId4">
            <a:alphaModFix/>
          </a:blip>
          <a:srcRect/>
          <a:stretch/>
        </p:blipFill>
        <p:spPr>
          <a:xfrm>
            <a:off x="3677663" y="4470341"/>
            <a:ext cx="967364" cy="985286"/>
          </a:xfrm>
          <a:prstGeom prst="rect">
            <a:avLst/>
          </a:prstGeom>
          <a:noFill/>
          <a:ln>
            <a:noFill/>
          </a:ln>
        </p:spPr>
      </p:pic>
      <p:pic>
        <p:nvPicPr>
          <p:cNvPr id="342" name="Google Shape;342;g2ee5ebd5be6_0_26" descr="Utente"/>
          <p:cNvPicPr preferRelativeResize="0"/>
          <p:nvPr/>
        </p:nvPicPr>
        <p:blipFill rotWithShape="1">
          <a:blip r:embed="rId4">
            <a:alphaModFix/>
          </a:blip>
          <a:srcRect/>
          <a:stretch/>
        </p:blipFill>
        <p:spPr>
          <a:xfrm>
            <a:off x="4692872" y="3859519"/>
            <a:ext cx="967364" cy="985286"/>
          </a:xfrm>
          <a:prstGeom prst="rect">
            <a:avLst/>
          </a:prstGeom>
          <a:noFill/>
          <a:ln>
            <a:noFill/>
          </a:ln>
        </p:spPr>
      </p:pic>
      <p:pic>
        <p:nvPicPr>
          <p:cNvPr id="343" name="Google Shape;343;g2ee5ebd5be6_0_26" descr="Utente"/>
          <p:cNvPicPr preferRelativeResize="0"/>
          <p:nvPr/>
        </p:nvPicPr>
        <p:blipFill rotWithShape="1">
          <a:blip r:embed="rId4">
            <a:alphaModFix/>
          </a:blip>
          <a:srcRect/>
          <a:stretch/>
        </p:blipFill>
        <p:spPr>
          <a:xfrm>
            <a:off x="8946355" y="3052658"/>
            <a:ext cx="967364" cy="985286"/>
          </a:xfrm>
          <a:prstGeom prst="rect">
            <a:avLst/>
          </a:prstGeom>
          <a:noFill/>
          <a:ln>
            <a:noFill/>
          </a:ln>
        </p:spPr>
      </p:pic>
      <p:pic>
        <p:nvPicPr>
          <p:cNvPr id="344" name="Google Shape;344;g2ee5ebd5be6_0_26" descr="Utente"/>
          <p:cNvPicPr preferRelativeResize="0"/>
          <p:nvPr/>
        </p:nvPicPr>
        <p:blipFill rotWithShape="1">
          <a:blip r:embed="rId4">
            <a:alphaModFix/>
          </a:blip>
          <a:srcRect/>
          <a:stretch/>
        </p:blipFill>
        <p:spPr>
          <a:xfrm>
            <a:off x="10283638" y="3273561"/>
            <a:ext cx="967364" cy="985286"/>
          </a:xfrm>
          <a:prstGeom prst="rect">
            <a:avLst/>
          </a:prstGeom>
          <a:noFill/>
          <a:ln>
            <a:noFill/>
          </a:ln>
        </p:spPr>
      </p:pic>
      <p:pic>
        <p:nvPicPr>
          <p:cNvPr id="345" name="Google Shape;345;g2ee5ebd5be6_0_26" descr="Utente"/>
          <p:cNvPicPr preferRelativeResize="0"/>
          <p:nvPr/>
        </p:nvPicPr>
        <p:blipFill rotWithShape="1">
          <a:blip r:embed="rId4">
            <a:alphaModFix/>
          </a:blip>
          <a:srcRect/>
          <a:stretch/>
        </p:blipFill>
        <p:spPr>
          <a:xfrm>
            <a:off x="10034626" y="4470341"/>
            <a:ext cx="967364" cy="985286"/>
          </a:xfrm>
          <a:prstGeom prst="rect">
            <a:avLst/>
          </a:prstGeom>
          <a:noFill/>
          <a:ln>
            <a:noFill/>
          </a:ln>
        </p:spPr>
      </p:pic>
      <p:sp>
        <p:nvSpPr>
          <p:cNvPr id="346" name="Google Shape;346;g2ee5ebd5be6_0_26"/>
          <p:cNvSpPr/>
          <p:nvPr/>
        </p:nvSpPr>
        <p:spPr>
          <a:xfrm>
            <a:off x="6870668" y="4352163"/>
            <a:ext cx="2298600" cy="1787700"/>
          </a:xfrm>
          <a:prstGeom prst="roundRect">
            <a:avLst>
              <a:gd name="adj" fmla="val 16667"/>
            </a:avLst>
          </a:prstGeom>
          <a:noFill/>
          <a:ln w="38100" cap="flat" cmpd="sng">
            <a:solidFill>
              <a:srgbClr val="003760"/>
            </a:solidFill>
            <a:prstDash val="dash"/>
            <a:miter lim="800000"/>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7" name="Google Shape;347;g2ee5ebd5be6_0_26"/>
          <p:cNvSpPr/>
          <p:nvPr/>
        </p:nvSpPr>
        <p:spPr>
          <a:xfrm>
            <a:off x="760772" y="4158055"/>
            <a:ext cx="2893500" cy="2091000"/>
          </a:xfrm>
          <a:prstGeom prst="roundRect">
            <a:avLst>
              <a:gd name="adj" fmla="val 16667"/>
            </a:avLst>
          </a:prstGeom>
          <a:noFill/>
          <a:ln w="38100" cap="flat" cmpd="sng">
            <a:solidFill>
              <a:srgbClr val="C00000"/>
            </a:solidFill>
            <a:prstDash val="dot"/>
            <a:miter lim="800000"/>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8" name="Google Shape;348;g2ee5ebd5be6_0_26"/>
          <p:cNvSpPr txBox="1"/>
          <p:nvPr/>
        </p:nvSpPr>
        <p:spPr>
          <a:xfrm>
            <a:off x="9169269" y="5634619"/>
            <a:ext cx="2943000" cy="823800"/>
          </a:xfrm>
          <a:prstGeom prst="rect">
            <a:avLst/>
          </a:prstGeom>
          <a:noFill/>
          <a:ln>
            <a:noFill/>
          </a:ln>
        </p:spPr>
        <p:txBody>
          <a:bodyPr spcFirstLastPara="1" wrap="square" lIns="91400" tIns="45675" rIns="91400" bIns="45675" anchor="t" anchorCtr="0">
            <a:normAutofit/>
          </a:bodyPr>
          <a:lstStyle/>
          <a:p>
            <a:pPr marL="0" marR="0" lvl="0" indent="0" algn="l" rtl="0">
              <a:lnSpc>
                <a:spcPct val="90000"/>
              </a:lnSpc>
              <a:spcBef>
                <a:spcPts val="0"/>
              </a:spcBef>
              <a:spcAft>
                <a:spcPts val="0"/>
              </a:spcAft>
              <a:buClr>
                <a:srgbClr val="003760"/>
              </a:buClr>
              <a:buSzPts val="2632"/>
              <a:buFont typeface="Arial"/>
              <a:buNone/>
            </a:pPr>
            <a:r>
              <a:rPr lang="it-IT" sz="2500" b="1" i="0" u="none" strike="noStrike" cap="none">
                <a:solidFill>
                  <a:srgbClr val="003760"/>
                </a:solidFill>
                <a:latin typeface="Arial"/>
                <a:ea typeface="Arial"/>
                <a:cs typeface="Arial"/>
                <a:sym typeface="Arial"/>
              </a:rPr>
              <a:t>User Support Network </a:t>
            </a:r>
            <a:endParaRPr sz="2800" b="0" i="0" u="none" strike="noStrike" cap="none">
              <a:solidFill>
                <a:schemeClr val="dk1"/>
              </a:solidFill>
              <a:latin typeface="Calibri"/>
              <a:ea typeface="Calibri"/>
              <a:cs typeface="Calibri"/>
              <a:sym typeface="Calibri"/>
            </a:endParaRPr>
          </a:p>
        </p:txBody>
      </p:sp>
      <p:sp>
        <p:nvSpPr>
          <p:cNvPr id="349" name="Google Shape;349;g2ee5ebd5be6_0_26"/>
          <p:cNvSpPr txBox="1"/>
          <p:nvPr/>
        </p:nvSpPr>
        <p:spPr>
          <a:xfrm>
            <a:off x="8625" y="3415861"/>
            <a:ext cx="2806200" cy="1059000"/>
          </a:xfrm>
          <a:prstGeom prst="rect">
            <a:avLst/>
          </a:prstGeom>
          <a:noFill/>
          <a:ln>
            <a:noFill/>
          </a:ln>
        </p:spPr>
        <p:txBody>
          <a:bodyPr spcFirstLastPara="1" wrap="square" lIns="91400" tIns="45675" rIns="91400" bIns="45675" anchor="t" anchorCtr="0">
            <a:normAutofit/>
          </a:bodyPr>
          <a:lstStyle/>
          <a:p>
            <a:pPr marL="0" marR="0" lvl="0" indent="0" algn="l" rtl="0">
              <a:lnSpc>
                <a:spcPct val="90000"/>
              </a:lnSpc>
              <a:spcBef>
                <a:spcPts val="0"/>
              </a:spcBef>
              <a:spcAft>
                <a:spcPts val="0"/>
              </a:spcAft>
              <a:buClr>
                <a:srgbClr val="C00000"/>
              </a:buClr>
              <a:buSzPts val="2500"/>
              <a:buFont typeface="Arial"/>
              <a:buNone/>
            </a:pPr>
            <a:r>
              <a:rPr lang="it-IT" sz="2400" b="1" i="0" u="none" strike="noStrike" cap="none">
                <a:solidFill>
                  <a:srgbClr val="C00000"/>
                </a:solidFill>
                <a:latin typeface="Arial"/>
                <a:ea typeface="Arial"/>
                <a:cs typeface="Arial"/>
                <a:sym typeface="Arial"/>
              </a:rPr>
              <a:t>Professional Networks</a:t>
            </a:r>
            <a:endParaRPr sz="2400" b="0" i="0" u="none" strike="noStrike" cap="none">
              <a:solidFill>
                <a:schemeClr val="dk1"/>
              </a:solidFill>
              <a:latin typeface="Calibri"/>
              <a:ea typeface="Calibri"/>
              <a:cs typeface="Calibri"/>
              <a:sym typeface="Calibri"/>
            </a:endParaRPr>
          </a:p>
        </p:txBody>
      </p:sp>
      <p:grpSp>
        <p:nvGrpSpPr>
          <p:cNvPr id="350" name="Google Shape;350;g2ee5ebd5be6_0_26"/>
          <p:cNvGrpSpPr/>
          <p:nvPr/>
        </p:nvGrpSpPr>
        <p:grpSpPr>
          <a:xfrm>
            <a:off x="4708765" y="41958"/>
            <a:ext cx="3996716" cy="1332464"/>
            <a:chOff x="532489" y="2036668"/>
            <a:chExt cx="3301979" cy="1100846"/>
          </a:xfrm>
        </p:grpSpPr>
        <p:sp>
          <p:nvSpPr>
            <p:cNvPr id="351" name="Google Shape;351;g2ee5ebd5be6_0_26"/>
            <p:cNvSpPr/>
            <p:nvPr/>
          </p:nvSpPr>
          <p:spPr>
            <a:xfrm>
              <a:off x="532489" y="2077614"/>
              <a:ext cx="3259200" cy="1059900"/>
            </a:xfrm>
            <a:prstGeom prst="roundRect">
              <a:avLst>
                <a:gd name="adj" fmla="val 16667"/>
              </a:avLst>
            </a:prstGeom>
            <a:solidFill>
              <a:schemeClr val="lt1"/>
            </a:solidFill>
            <a:ln w="38100" cap="flat" cmpd="sng">
              <a:solidFill>
                <a:srgbClr val="95C11F"/>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52" name="Google Shape;352;g2ee5ebd5be6_0_26"/>
            <p:cNvPicPr preferRelativeResize="0"/>
            <p:nvPr/>
          </p:nvPicPr>
          <p:blipFill rotWithShape="1">
            <a:blip r:embed="rId3">
              <a:alphaModFix/>
            </a:blip>
            <a:srcRect/>
            <a:stretch/>
          </p:blipFill>
          <p:spPr>
            <a:xfrm>
              <a:off x="575415" y="2036668"/>
              <a:ext cx="3259053" cy="915701"/>
            </a:xfrm>
            <a:prstGeom prst="rect">
              <a:avLst/>
            </a:prstGeom>
            <a:noFill/>
            <a:ln>
              <a:noFill/>
            </a:ln>
          </p:spPr>
        </p:pic>
        <p:sp>
          <p:nvSpPr>
            <p:cNvPr id="353" name="Google Shape;353;g2ee5ebd5be6_0_26"/>
            <p:cNvSpPr txBox="1"/>
            <p:nvPr/>
          </p:nvSpPr>
          <p:spPr>
            <a:xfrm>
              <a:off x="575415" y="2752643"/>
              <a:ext cx="3212100" cy="381300"/>
            </a:xfrm>
            <a:prstGeom prst="rect">
              <a:avLst/>
            </a:prstGeom>
            <a:no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it-IT" sz="2400" b="1" i="0" u="none" strike="noStrike" cap="none">
                  <a:solidFill>
                    <a:srgbClr val="95C11F"/>
                  </a:solidFill>
                  <a:latin typeface="Calibri"/>
                  <a:ea typeface="Calibri"/>
                  <a:cs typeface="Calibri"/>
                  <a:sym typeface="Calibri"/>
                </a:rPr>
                <a:t>Competence centre Network</a:t>
              </a:r>
              <a:endParaRPr sz="1800" b="0" i="0" u="none" strike="noStrike" cap="none">
                <a:solidFill>
                  <a:schemeClr val="dk1"/>
                </a:solidFill>
                <a:latin typeface="Calibri"/>
                <a:ea typeface="Calibri"/>
                <a:cs typeface="Calibri"/>
                <a:sym typeface="Calibri"/>
              </a:endParaRPr>
            </a:p>
          </p:txBody>
        </p:sp>
      </p:grpSp>
      <p:pic>
        <p:nvPicPr>
          <p:cNvPr id="354" name="Google Shape;354;g2ee5ebd5be6_0_26"/>
          <p:cNvPicPr preferRelativeResize="0"/>
          <p:nvPr/>
        </p:nvPicPr>
        <p:blipFill rotWithShape="1">
          <a:blip r:embed="rId3">
            <a:alphaModFix/>
          </a:blip>
          <a:srcRect/>
          <a:stretch/>
        </p:blipFill>
        <p:spPr>
          <a:xfrm>
            <a:off x="2492871" y="1826388"/>
            <a:ext cx="3676862" cy="1033090"/>
          </a:xfrm>
          <a:prstGeom prst="rect">
            <a:avLst/>
          </a:prstGeom>
          <a:noFill/>
          <a:ln>
            <a:noFill/>
          </a:ln>
        </p:spPr>
      </p:pic>
      <p:sp>
        <p:nvSpPr>
          <p:cNvPr id="355" name="Google Shape;355;g2ee5ebd5be6_0_26"/>
          <p:cNvSpPr txBox="1"/>
          <p:nvPr/>
        </p:nvSpPr>
        <p:spPr>
          <a:xfrm>
            <a:off x="2492871" y="2622438"/>
            <a:ext cx="3665400" cy="430800"/>
          </a:xfrm>
          <a:prstGeom prst="rect">
            <a:avLst/>
          </a:prstGeom>
          <a:no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it-IT" sz="2200" b="1" i="0" u="none" strike="noStrike" cap="none">
                <a:solidFill>
                  <a:schemeClr val="accent4"/>
                </a:solidFill>
                <a:latin typeface="Calibri"/>
                <a:ea typeface="Calibri"/>
                <a:cs typeface="Calibri"/>
                <a:sym typeface="Calibri"/>
              </a:rPr>
              <a:t>Competence centre Node</a:t>
            </a:r>
            <a:endParaRPr sz="2200" b="1" i="0" u="none" strike="noStrike" cap="none">
              <a:solidFill>
                <a:schemeClr val="accent4"/>
              </a:solidFill>
              <a:latin typeface="Calibri"/>
              <a:ea typeface="Calibri"/>
              <a:cs typeface="Calibri"/>
              <a:sym typeface="Calibri"/>
            </a:endParaRPr>
          </a:p>
        </p:txBody>
      </p:sp>
      <p:cxnSp>
        <p:nvCxnSpPr>
          <p:cNvPr id="356" name="Google Shape;356;g2ee5ebd5be6_0_26"/>
          <p:cNvCxnSpPr/>
          <p:nvPr/>
        </p:nvCxnSpPr>
        <p:spPr>
          <a:xfrm flipH="1">
            <a:off x="4269532" y="1374422"/>
            <a:ext cx="2411700" cy="452100"/>
          </a:xfrm>
          <a:prstGeom prst="straightConnector1">
            <a:avLst/>
          </a:prstGeom>
          <a:noFill/>
          <a:ln w="38100" cap="flat" cmpd="sng">
            <a:solidFill>
              <a:srgbClr val="95C11F"/>
            </a:solidFill>
            <a:prstDash val="dash"/>
            <a:miter lim="800000"/>
            <a:headEnd type="none" w="sm" len="sm"/>
            <a:tailEnd type="none" w="sm" len="sm"/>
          </a:ln>
        </p:spPr>
      </p:cxnSp>
      <p:cxnSp>
        <p:nvCxnSpPr>
          <p:cNvPr id="357" name="Google Shape;357;g2ee5ebd5be6_0_26"/>
          <p:cNvCxnSpPr/>
          <p:nvPr/>
        </p:nvCxnSpPr>
        <p:spPr>
          <a:xfrm>
            <a:off x="6704686" y="1370463"/>
            <a:ext cx="2580900" cy="489300"/>
          </a:xfrm>
          <a:prstGeom prst="straightConnector1">
            <a:avLst/>
          </a:prstGeom>
          <a:noFill/>
          <a:ln w="38100" cap="flat" cmpd="sng">
            <a:solidFill>
              <a:srgbClr val="95C11F"/>
            </a:solidFill>
            <a:prstDash val="dash"/>
            <a:miter lim="800000"/>
            <a:headEnd type="none" w="sm" len="sm"/>
            <a:tailEnd type="none" w="sm" len="sm"/>
          </a:ln>
        </p:spPr>
      </p:cxnSp>
      <p:pic>
        <p:nvPicPr>
          <p:cNvPr id="358" name="Google Shape;358;g2ee5ebd5be6_0_26"/>
          <p:cNvPicPr preferRelativeResize="0"/>
          <p:nvPr/>
        </p:nvPicPr>
        <p:blipFill rotWithShape="1">
          <a:blip r:embed="rId5">
            <a:alphaModFix/>
          </a:blip>
          <a:srcRect/>
          <a:stretch/>
        </p:blipFill>
        <p:spPr>
          <a:xfrm>
            <a:off x="1313088" y="4115894"/>
            <a:ext cx="2110505" cy="2110505"/>
          </a:xfrm>
          <a:prstGeom prst="rect">
            <a:avLst/>
          </a:prstGeom>
          <a:noFill/>
          <a:ln>
            <a:noFill/>
          </a:ln>
        </p:spPr>
      </p:pic>
      <p:pic>
        <p:nvPicPr>
          <p:cNvPr id="359" name="Google Shape;359;g2ee5ebd5be6_0_26"/>
          <p:cNvPicPr preferRelativeResize="0"/>
          <p:nvPr/>
        </p:nvPicPr>
        <p:blipFill rotWithShape="1">
          <a:blip r:embed="rId6">
            <a:alphaModFix/>
          </a:blip>
          <a:srcRect/>
          <a:stretch/>
        </p:blipFill>
        <p:spPr>
          <a:xfrm>
            <a:off x="8242760" y="4566626"/>
            <a:ext cx="792718" cy="792718"/>
          </a:xfrm>
          <a:prstGeom prst="rect">
            <a:avLst/>
          </a:prstGeom>
          <a:noFill/>
          <a:ln>
            <a:noFill/>
          </a:ln>
        </p:spPr>
      </p:pic>
      <p:pic>
        <p:nvPicPr>
          <p:cNvPr id="360" name="Google Shape;360;g2ee5ebd5be6_0_26"/>
          <p:cNvPicPr preferRelativeResize="0"/>
          <p:nvPr/>
        </p:nvPicPr>
        <p:blipFill rotWithShape="1">
          <a:blip r:embed="rId6">
            <a:alphaModFix/>
          </a:blip>
          <a:srcRect/>
          <a:stretch/>
        </p:blipFill>
        <p:spPr>
          <a:xfrm>
            <a:off x="7166806" y="5168262"/>
            <a:ext cx="792716" cy="7927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ee5ebd5be6_0_55"/>
          <p:cNvSpPr txBox="1">
            <a:spLocks noGrp="1"/>
          </p:cNvSpPr>
          <p:nvPr>
            <p:ph type="title"/>
          </p:nvPr>
        </p:nvSpPr>
        <p:spPr>
          <a:xfrm>
            <a:off x="838200" y="365129"/>
            <a:ext cx="10515600" cy="1325700"/>
          </a:xfrm>
          <a:prstGeom prst="rect">
            <a:avLst/>
          </a:prstGeom>
          <a:noFill/>
          <a:ln>
            <a:noFill/>
          </a:ln>
        </p:spPr>
        <p:txBody>
          <a:bodyPr spcFirstLastPara="1" wrap="square" lIns="91400" tIns="45675" rIns="91400" bIns="45675" anchor="ctr" anchorCtr="0">
            <a:normAutofit/>
          </a:bodyPr>
          <a:lstStyle/>
          <a:p>
            <a:pPr marL="0" marR="0" lvl="0" indent="0" algn="l" rtl="0">
              <a:lnSpc>
                <a:spcPct val="90000"/>
              </a:lnSpc>
              <a:spcBef>
                <a:spcPts val="0"/>
              </a:spcBef>
              <a:spcAft>
                <a:spcPts val="0"/>
              </a:spcAft>
              <a:buClr>
                <a:srgbClr val="0070C0"/>
              </a:buClr>
              <a:buSzPts val="4400"/>
              <a:buFont typeface="Century Gothic"/>
              <a:buNone/>
            </a:pPr>
            <a:r>
              <a:rPr lang="it-IT" sz="4400" b="0" i="0" u="none" strike="noStrike" cap="none">
                <a:solidFill>
                  <a:schemeClr val="accent2"/>
                </a:solidFill>
                <a:latin typeface="Century Gothic"/>
                <a:ea typeface="Century Gothic"/>
                <a:cs typeface="Century Gothic"/>
                <a:sym typeface="Century Gothic"/>
              </a:rPr>
              <a:t>Skills4EOSC CCs Registry</a:t>
            </a:r>
            <a:endParaRPr>
              <a:latin typeface="Calibri"/>
              <a:ea typeface="Calibri"/>
              <a:cs typeface="Calibri"/>
              <a:sym typeface="Calibri"/>
            </a:endParaRPr>
          </a:p>
        </p:txBody>
      </p:sp>
      <p:sp>
        <p:nvSpPr>
          <p:cNvPr id="366" name="Google Shape;366;g2ee5ebd5be6_0_55"/>
          <p:cNvSpPr txBox="1"/>
          <p:nvPr/>
        </p:nvSpPr>
        <p:spPr>
          <a:xfrm>
            <a:off x="4739098" y="2099198"/>
            <a:ext cx="6319800" cy="35964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chemeClr val="dk1"/>
              </a:buClr>
              <a:buSzPts val="2800"/>
              <a:buFont typeface="Calibri"/>
              <a:buNone/>
            </a:pPr>
            <a:r>
              <a:rPr lang="it-IT" sz="2800" b="0" i="0" u="none" strike="noStrike" cap="none">
                <a:solidFill>
                  <a:schemeClr val="dk1"/>
                </a:solidFill>
                <a:latin typeface="Calibri"/>
                <a:ea typeface="Calibri"/>
                <a:cs typeface="Calibri"/>
                <a:sym typeface="Calibri"/>
              </a:rPr>
              <a:t>The registry will be updated once the identified Competence Centres have attained an appropriate level of maturity and have joined Skills4EOSC by adopting the outcomes and participating in the Training of Trainers courses.</a:t>
            </a:r>
            <a:endParaRPr sz="2800" b="0" i="0" u="none" strike="noStrike" cap="none">
              <a:solidFill>
                <a:schemeClr val="dk1"/>
              </a:solidFill>
              <a:latin typeface="Calibri"/>
              <a:ea typeface="Calibri"/>
              <a:cs typeface="Calibri"/>
              <a:sym typeface="Calibri"/>
            </a:endParaRPr>
          </a:p>
        </p:txBody>
      </p:sp>
      <p:pic>
        <p:nvPicPr>
          <p:cNvPr id="367" name="Google Shape;367;g2ee5ebd5be6_0_55"/>
          <p:cNvPicPr preferRelativeResize="0"/>
          <p:nvPr/>
        </p:nvPicPr>
        <p:blipFill rotWithShape="1">
          <a:blip r:embed="rId3">
            <a:alphaModFix/>
          </a:blip>
          <a:srcRect/>
          <a:stretch/>
        </p:blipFill>
        <p:spPr>
          <a:xfrm>
            <a:off x="570069" y="1437623"/>
            <a:ext cx="3642639" cy="48568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ee5ebd5be6_0_6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Quicksand SemiBold"/>
              <a:buNone/>
            </a:pPr>
            <a:r>
              <a:rPr lang="it-IT">
                <a:solidFill>
                  <a:schemeClr val="accent2"/>
                </a:solidFill>
                <a:latin typeface="Century Gothic"/>
                <a:ea typeface="Century Gothic"/>
                <a:cs typeface="Century Gothic"/>
                <a:sym typeface="Century Gothic"/>
              </a:rPr>
              <a:t>Skills4EOSC CCs Registry</a:t>
            </a:r>
            <a:br>
              <a:rPr lang="it-IT">
                <a:solidFill>
                  <a:schemeClr val="accent2"/>
                </a:solidFill>
                <a:latin typeface="Century Gothic"/>
                <a:ea typeface="Century Gothic"/>
                <a:cs typeface="Century Gothic"/>
                <a:sym typeface="Century Gothic"/>
              </a:rPr>
            </a:br>
            <a:endParaRPr/>
          </a:p>
        </p:txBody>
      </p:sp>
      <p:sp>
        <p:nvSpPr>
          <p:cNvPr id="373" name="Google Shape;373;g2ee5ebd5be6_0_61"/>
          <p:cNvSpPr>
            <a:spLocks noGrp="1"/>
          </p:cNvSpPr>
          <p:nvPr>
            <p:ph type="pic" idx="2"/>
          </p:nvPr>
        </p:nvSpPr>
        <p:spPr>
          <a:xfrm>
            <a:off x="5183188" y="987429"/>
            <a:ext cx="6172200" cy="4873500"/>
          </a:xfrm>
          <a:prstGeom prst="rect">
            <a:avLst/>
          </a:prstGeom>
          <a:noFill/>
          <a:ln>
            <a:noFill/>
          </a:ln>
        </p:spPr>
        <p:txBody>
          <a:bodyPr/>
          <a:lstStyle/>
          <a:p>
            <a:endParaRPr lang="en-MK"/>
          </a:p>
        </p:txBody>
      </p:sp>
      <p:sp>
        <p:nvSpPr>
          <p:cNvPr id="374" name="Google Shape;374;g2ee5ebd5be6_0_61"/>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3027"/>
              <a:buNone/>
            </a:pPr>
            <a:r>
              <a:rPr lang="it-IT" sz="2600" b="1">
                <a:solidFill>
                  <a:srgbClr val="3278B1"/>
                </a:solidFill>
                <a:latin typeface="Calibri"/>
                <a:ea typeface="Calibri"/>
                <a:cs typeface="Calibri"/>
                <a:sym typeface="Calibri"/>
              </a:rPr>
              <a:t>Ongoing discussion with</a:t>
            </a:r>
            <a:endParaRPr/>
          </a:p>
          <a:p>
            <a:pPr marL="239820" lvl="0" indent="-248058" algn="l" rtl="0">
              <a:lnSpc>
                <a:spcPct val="100000"/>
              </a:lnSpc>
              <a:spcBef>
                <a:spcPts val="0"/>
              </a:spcBef>
              <a:spcAft>
                <a:spcPts val="0"/>
              </a:spcAft>
              <a:buClr>
                <a:srgbClr val="3278B1"/>
              </a:buClr>
              <a:buSzPts val="1730"/>
              <a:buFont typeface="Calibri"/>
              <a:buAutoNum type="arabicPeriod"/>
            </a:pPr>
            <a:r>
              <a:rPr lang="it-IT" b="1">
                <a:solidFill>
                  <a:srgbClr val="3278B1"/>
                </a:solidFill>
                <a:latin typeface="Calibri"/>
                <a:ea typeface="Calibri"/>
                <a:cs typeface="Calibri"/>
                <a:sym typeface="Calibri"/>
              </a:rPr>
              <a:t>Germany</a:t>
            </a:r>
            <a:r>
              <a:rPr lang="it-IT">
                <a:latin typeface="Calibri"/>
                <a:ea typeface="Calibri"/>
                <a:cs typeface="Calibri"/>
                <a:sym typeface="Calibri"/>
              </a:rPr>
              <a:t>:  NFDI (National Research Data Infrastructure)</a:t>
            </a:r>
            <a:endParaRPr/>
          </a:p>
          <a:p>
            <a:pPr marL="239820" lvl="0" indent="-248058" algn="l" rtl="0">
              <a:lnSpc>
                <a:spcPct val="100000"/>
              </a:lnSpc>
              <a:spcBef>
                <a:spcPts val="0"/>
              </a:spcBef>
              <a:spcAft>
                <a:spcPts val="0"/>
              </a:spcAft>
              <a:buClr>
                <a:srgbClr val="3278B1"/>
              </a:buClr>
              <a:buSzPts val="1730"/>
              <a:buFont typeface="Calibri"/>
              <a:buAutoNum type="arabicPeriod"/>
            </a:pPr>
            <a:r>
              <a:rPr lang="it-IT" b="1">
                <a:solidFill>
                  <a:srgbClr val="3278B1"/>
                </a:solidFill>
                <a:latin typeface="Calibri"/>
                <a:ea typeface="Calibri"/>
                <a:cs typeface="Calibri"/>
                <a:sym typeface="Calibri"/>
              </a:rPr>
              <a:t>The Netherlands</a:t>
            </a:r>
            <a:r>
              <a:rPr lang="it-IT">
                <a:latin typeface="Calibri"/>
                <a:ea typeface="Calibri"/>
                <a:cs typeface="Calibri"/>
                <a:sym typeface="Calibri"/>
              </a:rPr>
              <a:t>: Local Digital Competence Centres Network (</a:t>
            </a:r>
            <a:r>
              <a:rPr lang="it-IT" u="sng">
                <a:solidFill>
                  <a:schemeClr val="hlink"/>
                </a:solidFill>
                <a:latin typeface="Calibri"/>
                <a:ea typeface="Calibri"/>
                <a:cs typeface="Calibri"/>
                <a:sym typeface="Calibri"/>
                <a:hlinkClick r:id="rId3"/>
              </a:rPr>
              <a:t>LCRDM</a:t>
            </a:r>
            <a:r>
              <a:rPr lang="it-IT">
                <a:latin typeface="Calibri"/>
                <a:ea typeface="Calibri"/>
                <a:cs typeface="Calibri"/>
                <a:sym typeface="Calibri"/>
              </a:rPr>
              <a:t>)</a:t>
            </a:r>
            <a:endParaRPr/>
          </a:p>
          <a:p>
            <a:pPr marL="239820" lvl="0" indent="-248058" algn="l" rtl="0">
              <a:lnSpc>
                <a:spcPct val="100000"/>
              </a:lnSpc>
              <a:spcBef>
                <a:spcPts val="0"/>
              </a:spcBef>
              <a:spcAft>
                <a:spcPts val="0"/>
              </a:spcAft>
              <a:buClr>
                <a:srgbClr val="3278B1"/>
              </a:buClr>
              <a:buSzPts val="1730"/>
              <a:buFont typeface="Calibri"/>
              <a:buAutoNum type="arabicPeriod"/>
            </a:pPr>
            <a:r>
              <a:rPr lang="it-IT" b="1">
                <a:solidFill>
                  <a:srgbClr val="3278B1"/>
                </a:solidFill>
                <a:latin typeface="Calibri"/>
                <a:ea typeface="Calibri"/>
                <a:cs typeface="Calibri"/>
                <a:sym typeface="Calibri"/>
              </a:rPr>
              <a:t>Norway</a:t>
            </a:r>
            <a:r>
              <a:rPr lang="it-IT">
                <a:latin typeface="Calibri"/>
                <a:ea typeface="Calibri"/>
                <a:cs typeface="Calibri"/>
                <a:sym typeface="Calibri"/>
              </a:rPr>
              <a:t>: ongoing discussion led by HKDIR</a:t>
            </a:r>
            <a:endParaRPr/>
          </a:p>
          <a:p>
            <a:pPr marL="239820" lvl="0" indent="-248058" algn="l" rtl="0">
              <a:lnSpc>
                <a:spcPct val="100000"/>
              </a:lnSpc>
              <a:spcBef>
                <a:spcPts val="0"/>
              </a:spcBef>
              <a:spcAft>
                <a:spcPts val="0"/>
              </a:spcAft>
              <a:buClr>
                <a:srgbClr val="3278B1"/>
              </a:buClr>
              <a:buSzPts val="1730"/>
              <a:buFont typeface="Calibri"/>
              <a:buAutoNum type="arabicPeriod"/>
            </a:pPr>
            <a:r>
              <a:rPr lang="it-IT" b="1">
                <a:solidFill>
                  <a:srgbClr val="3278B1"/>
                </a:solidFill>
                <a:latin typeface="Calibri"/>
                <a:ea typeface="Calibri"/>
                <a:cs typeface="Calibri"/>
                <a:sym typeface="Calibri"/>
              </a:rPr>
              <a:t>Slovenia</a:t>
            </a:r>
            <a:r>
              <a:rPr lang="it-IT">
                <a:latin typeface="Calibri"/>
                <a:ea typeface="Calibri"/>
                <a:cs typeface="Calibri"/>
                <a:sym typeface="Calibri"/>
              </a:rPr>
              <a:t>: University of Ljubljana</a:t>
            </a:r>
            <a:endParaRPr/>
          </a:p>
          <a:p>
            <a:pPr marL="239820" lvl="0" indent="-248058" algn="l" rtl="0">
              <a:lnSpc>
                <a:spcPct val="100000"/>
              </a:lnSpc>
              <a:spcBef>
                <a:spcPts val="0"/>
              </a:spcBef>
              <a:spcAft>
                <a:spcPts val="0"/>
              </a:spcAft>
              <a:buClr>
                <a:srgbClr val="3278B1"/>
              </a:buClr>
              <a:buSzPts val="1730"/>
              <a:buFont typeface="Calibri"/>
              <a:buAutoNum type="arabicPeriod"/>
            </a:pPr>
            <a:r>
              <a:rPr lang="it-IT" b="1">
                <a:solidFill>
                  <a:srgbClr val="3278B1"/>
                </a:solidFill>
                <a:latin typeface="Calibri"/>
                <a:ea typeface="Calibri"/>
                <a:cs typeface="Calibri"/>
                <a:sym typeface="Calibri"/>
              </a:rPr>
              <a:t>Slovacchia</a:t>
            </a:r>
            <a:r>
              <a:rPr lang="it-IT">
                <a:latin typeface="Calibri"/>
                <a:ea typeface="Calibri"/>
                <a:cs typeface="Calibri"/>
                <a:sym typeface="Calibri"/>
              </a:rPr>
              <a:t>; Slovak Centre of Scientific and Technical Information</a:t>
            </a:r>
            <a:endParaRPr/>
          </a:p>
          <a:p>
            <a:pPr marL="239820" lvl="0" indent="-248058" algn="l" rtl="0">
              <a:lnSpc>
                <a:spcPct val="100000"/>
              </a:lnSpc>
              <a:spcBef>
                <a:spcPts val="0"/>
              </a:spcBef>
              <a:spcAft>
                <a:spcPts val="0"/>
              </a:spcAft>
              <a:buClr>
                <a:srgbClr val="3278B1"/>
              </a:buClr>
              <a:buSzPts val="1730"/>
              <a:buFont typeface="Calibri"/>
              <a:buAutoNum type="arabicPeriod"/>
            </a:pPr>
            <a:r>
              <a:rPr lang="it-IT" b="1">
                <a:solidFill>
                  <a:srgbClr val="3278B1"/>
                </a:solidFill>
                <a:latin typeface="Calibri"/>
                <a:ea typeface="Calibri"/>
                <a:cs typeface="Calibri"/>
                <a:sym typeface="Calibri"/>
              </a:rPr>
              <a:t>Hungaria</a:t>
            </a:r>
            <a:r>
              <a:rPr lang="it-IT">
                <a:latin typeface="Calibri"/>
                <a:ea typeface="Calibri"/>
                <a:cs typeface="Calibri"/>
                <a:sym typeface="Calibri"/>
              </a:rPr>
              <a:t>; KIFU (Kormányzati Informatikai Fejlesztési Ügynökség /Governmental Agency for IT Development)</a:t>
            </a:r>
            <a:endParaRPr/>
          </a:p>
          <a:p>
            <a:pPr marL="239820" lvl="0" indent="-248058" algn="l" rtl="0">
              <a:lnSpc>
                <a:spcPct val="100000"/>
              </a:lnSpc>
              <a:spcBef>
                <a:spcPts val="0"/>
              </a:spcBef>
              <a:spcAft>
                <a:spcPts val="0"/>
              </a:spcAft>
              <a:buClr>
                <a:srgbClr val="3278B1"/>
              </a:buClr>
              <a:buSzPts val="1730"/>
              <a:buFont typeface="Calibri"/>
              <a:buAutoNum type="arabicPeriod"/>
            </a:pPr>
            <a:r>
              <a:rPr lang="it-IT" b="1">
                <a:solidFill>
                  <a:srgbClr val="3278B1"/>
                </a:solidFill>
                <a:latin typeface="Calibri"/>
                <a:ea typeface="Calibri"/>
                <a:cs typeface="Calibri"/>
                <a:sym typeface="Calibri"/>
              </a:rPr>
              <a:t>Czech Republic</a:t>
            </a:r>
            <a:r>
              <a:rPr lang="it-IT">
                <a:latin typeface="Calibri"/>
                <a:ea typeface="Calibri"/>
                <a:cs typeface="Calibri"/>
                <a:sym typeface="Calibri"/>
              </a:rPr>
              <a:t>: Czech EOSC Training Centre</a:t>
            </a:r>
            <a:endParaRPr sz="1400">
              <a:latin typeface="Calibri"/>
              <a:ea typeface="Calibri"/>
              <a:cs typeface="Calibri"/>
              <a:sym typeface="Calibri"/>
            </a:endParaRPr>
          </a:p>
        </p:txBody>
      </p:sp>
      <p:pic>
        <p:nvPicPr>
          <p:cNvPr id="375" name="Google Shape;375;g2ee5ebd5be6_0_61"/>
          <p:cNvPicPr preferRelativeResize="0"/>
          <p:nvPr/>
        </p:nvPicPr>
        <p:blipFill rotWithShape="1">
          <a:blip r:embed="rId4">
            <a:alphaModFix/>
          </a:blip>
          <a:srcRect/>
          <a:stretch/>
        </p:blipFill>
        <p:spPr>
          <a:xfrm>
            <a:off x="5207997" y="363896"/>
            <a:ext cx="6640806" cy="54970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6"/>
          <p:cNvSpPr txBox="1"/>
          <p:nvPr/>
        </p:nvSpPr>
        <p:spPr>
          <a:xfrm>
            <a:off x="839786" y="457200"/>
            <a:ext cx="9496908" cy="16002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70C0"/>
              </a:buClr>
              <a:buSzPts val="4800"/>
              <a:buFont typeface="Calibri"/>
              <a:buNone/>
            </a:pPr>
            <a:r>
              <a:rPr lang="it-IT" sz="4800" b="0" i="0" u="none" strike="noStrike" cap="none">
                <a:solidFill>
                  <a:srgbClr val="0070C0"/>
                </a:solidFill>
                <a:latin typeface="Century Gothic"/>
                <a:ea typeface="Century Gothic"/>
                <a:cs typeface="Century Gothic"/>
                <a:sym typeface="Century Gothic"/>
              </a:rPr>
              <a:t>Skills4EOSC Main Objective</a:t>
            </a:r>
            <a:endParaRPr sz="4800" b="0" i="0" u="none" strike="noStrike" cap="none">
              <a:solidFill>
                <a:srgbClr val="0070C0"/>
              </a:solidFill>
              <a:latin typeface="Century Gothic"/>
              <a:ea typeface="Century Gothic"/>
              <a:cs typeface="Century Gothic"/>
              <a:sym typeface="Century Gothic"/>
            </a:endParaRPr>
          </a:p>
        </p:txBody>
      </p:sp>
      <p:sp>
        <p:nvSpPr>
          <p:cNvPr id="102" name="Google Shape;102;p6"/>
          <p:cNvSpPr txBox="1"/>
          <p:nvPr/>
        </p:nvSpPr>
        <p:spPr>
          <a:xfrm>
            <a:off x="839784" y="1518696"/>
            <a:ext cx="10512423" cy="4350287"/>
          </a:xfrm>
          <a:prstGeom prst="rect">
            <a:avLst/>
          </a:prstGeom>
          <a:noFill/>
          <a:ln>
            <a:noFill/>
          </a:ln>
        </p:spPr>
        <p:txBody>
          <a:bodyPr spcFirstLastPara="1" wrap="square" lIns="91425" tIns="45700" rIns="91425" bIns="45700" anchor="t" anchorCtr="0">
            <a:normAutofit fontScale="30000" lnSpcReduction="14000"/>
          </a:bodyPr>
          <a:lstStyle/>
          <a:p>
            <a:pPr marL="0" marR="0" lvl="0" indent="0" algn="l" rtl="0">
              <a:lnSpc>
                <a:spcPct val="100000"/>
              </a:lnSpc>
              <a:spcBef>
                <a:spcPts val="0"/>
              </a:spcBef>
              <a:spcAft>
                <a:spcPts val="0"/>
              </a:spcAft>
              <a:buClr>
                <a:srgbClr val="79B418"/>
              </a:buClr>
              <a:buSzPct val="100000"/>
              <a:buFont typeface="Arial"/>
              <a:buNone/>
            </a:pPr>
            <a:r>
              <a:rPr lang="it-IT" sz="9000" b="0" i="0" u="none" strike="noStrike" cap="none">
                <a:solidFill>
                  <a:schemeClr val="dk1"/>
                </a:solidFill>
                <a:latin typeface="Calibri"/>
                <a:ea typeface="Calibri"/>
                <a:cs typeface="Calibri"/>
                <a:sym typeface="Calibri"/>
              </a:rPr>
              <a:t>Advance Open Science skills by unifying the current training landscape into a common and trusted pan-European ecosystem, closing the three gaps identified in the </a:t>
            </a:r>
            <a:r>
              <a:rPr lang="it-IT" sz="9000" b="1" i="0" u="none" strike="noStrike" cap="none">
                <a:solidFill>
                  <a:srgbClr val="3278B1"/>
                </a:solidFill>
                <a:latin typeface="Calibri"/>
                <a:ea typeface="Calibri"/>
                <a:cs typeface="Calibri"/>
                <a:sym typeface="Calibri"/>
              </a:rPr>
              <a:t>EOSC Strategic Research and Innovation Agenda 2021</a:t>
            </a:r>
            <a:r>
              <a:rPr lang="it-IT" sz="9000" b="0" i="0" u="none" strike="noStrike" cap="none">
                <a:solidFill>
                  <a:schemeClr val="dk1"/>
                </a:solidFill>
                <a:latin typeface="Calibri"/>
                <a:ea typeface="Calibri"/>
                <a:cs typeface="Calibri"/>
                <a:sym typeface="Calibri"/>
              </a:rPr>
              <a:t> in relation to Open Science competences: </a:t>
            </a:r>
            <a:endParaRPr sz="90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2130"/>
              </a:spcBef>
              <a:spcAft>
                <a:spcPts val="0"/>
              </a:spcAft>
              <a:buClr>
                <a:srgbClr val="79B418"/>
              </a:buClr>
              <a:buSzPct val="100000"/>
              <a:buFont typeface="Arial"/>
              <a:buChar char="•"/>
            </a:pPr>
            <a:r>
              <a:rPr lang="it-IT" sz="9000" b="0" i="0" u="none" strike="noStrike" cap="none">
                <a:solidFill>
                  <a:schemeClr val="dk1"/>
                </a:solidFill>
                <a:latin typeface="Calibri"/>
                <a:ea typeface="Calibri"/>
                <a:cs typeface="Calibri"/>
                <a:sym typeface="Calibri"/>
              </a:rPr>
              <a:t>lack of </a:t>
            </a:r>
            <a:r>
              <a:rPr lang="it-IT" sz="9000" b="1" i="0" u="none" strike="noStrike" cap="none">
                <a:solidFill>
                  <a:srgbClr val="3278B1"/>
                </a:solidFill>
                <a:latin typeface="Calibri"/>
                <a:ea typeface="Calibri"/>
                <a:cs typeface="Calibri"/>
                <a:sym typeface="Calibri"/>
              </a:rPr>
              <a:t>Open Science and data expertise</a:t>
            </a:r>
            <a:r>
              <a:rPr lang="it-IT" sz="9000" b="0" i="0" u="none" strike="noStrike" cap="none">
                <a:solidFill>
                  <a:schemeClr val="dk1"/>
                </a:solidFill>
                <a:latin typeface="Calibri"/>
                <a:ea typeface="Calibri"/>
                <a:cs typeface="Calibri"/>
                <a:sym typeface="Calibri"/>
              </a:rPr>
              <a:t>, </a:t>
            </a:r>
            <a:endParaRPr sz="90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2130"/>
              </a:spcBef>
              <a:spcAft>
                <a:spcPts val="0"/>
              </a:spcAft>
              <a:buClr>
                <a:srgbClr val="79B418"/>
              </a:buClr>
              <a:buSzPct val="100000"/>
              <a:buFont typeface="Arial"/>
              <a:buChar char="•"/>
            </a:pPr>
            <a:r>
              <a:rPr lang="it-IT" sz="9000" b="0" i="0" u="none" strike="noStrike" cap="none">
                <a:solidFill>
                  <a:schemeClr val="dk1"/>
                </a:solidFill>
                <a:latin typeface="Calibri"/>
                <a:ea typeface="Calibri"/>
                <a:cs typeface="Calibri"/>
                <a:sym typeface="Calibri"/>
              </a:rPr>
              <a:t>lack of a clear definition of </a:t>
            </a:r>
            <a:r>
              <a:rPr lang="it-IT" sz="9000" b="1" i="0" u="none" strike="noStrike" cap="none">
                <a:solidFill>
                  <a:srgbClr val="3278B1"/>
                </a:solidFill>
                <a:latin typeface="Calibri"/>
                <a:ea typeface="Calibri"/>
                <a:cs typeface="Calibri"/>
                <a:sym typeface="Calibri"/>
              </a:rPr>
              <a:t>data professional profiles and corresponding career paths</a:t>
            </a:r>
            <a:r>
              <a:rPr lang="it-IT" sz="9000" b="0" i="0" u="none" strike="noStrike" cap="none">
                <a:solidFill>
                  <a:schemeClr val="dk1"/>
                </a:solidFill>
                <a:latin typeface="Calibri"/>
                <a:ea typeface="Calibri"/>
                <a:cs typeface="Calibri"/>
                <a:sym typeface="Calibri"/>
              </a:rPr>
              <a:t>, and </a:t>
            </a:r>
            <a:endParaRPr sz="90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2130"/>
              </a:spcBef>
              <a:spcAft>
                <a:spcPts val="0"/>
              </a:spcAft>
              <a:buClr>
                <a:srgbClr val="79B418"/>
              </a:buClr>
              <a:buSzPct val="100000"/>
              <a:buFont typeface="Arial"/>
              <a:buChar char="•"/>
            </a:pPr>
            <a:r>
              <a:rPr lang="it-IT" sz="9000" b="1" i="0" u="none" strike="noStrike" cap="none">
                <a:solidFill>
                  <a:srgbClr val="3278B1"/>
                </a:solidFill>
                <a:latin typeface="Calibri"/>
                <a:ea typeface="Calibri"/>
                <a:cs typeface="Calibri"/>
                <a:sym typeface="Calibri"/>
              </a:rPr>
              <a:t>fragmentation</a:t>
            </a:r>
            <a:r>
              <a:rPr lang="it-IT" sz="9000" b="0" i="0" u="none" strike="noStrike" cap="none">
                <a:solidFill>
                  <a:srgbClr val="3278B1"/>
                </a:solidFill>
                <a:latin typeface="Calibri"/>
                <a:ea typeface="Calibri"/>
                <a:cs typeface="Calibri"/>
                <a:sym typeface="Calibri"/>
              </a:rPr>
              <a:t> </a:t>
            </a:r>
            <a:r>
              <a:rPr lang="it-IT" sz="9000" b="0" i="0" u="none" strike="noStrike" cap="none">
                <a:solidFill>
                  <a:schemeClr val="dk1"/>
                </a:solidFill>
                <a:latin typeface="Calibri"/>
                <a:ea typeface="Calibri"/>
                <a:cs typeface="Calibri"/>
                <a:sym typeface="Calibri"/>
              </a:rPr>
              <a:t>in training resources.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2ee5ebd5be6_0_68"/>
          <p:cNvSpPr txBox="1">
            <a:spLocks noGrp="1"/>
          </p:cNvSpPr>
          <p:nvPr>
            <p:ph type="title"/>
          </p:nvPr>
        </p:nvSpPr>
        <p:spPr>
          <a:xfrm>
            <a:off x="789655" y="457200"/>
            <a:ext cx="4739100" cy="1600200"/>
          </a:xfrm>
          <a:prstGeom prst="rect">
            <a:avLst/>
          </a:prstGeom>
          <a:noFill/>
          <a:ln>
            <a:noFill/>
          </a:ln>
        </p:spPr>
        <p:txBody>
          <a:bodyPr spcFirstLastPara="1" wrap="square" lIns="91400" tIns="45675" rIns="91400" bIns="45675" anchor="b" anchorCtr="0">
            <a:normAutofit fontScale="90000"/>
          </a:bodyPr>
          <a:lstStyle/>
          <a:p>
            <a:pPr marL="0" marR="0" lvl="0" indent="0" algn="l" rtl="0">
              <a:lnSpc>
                <a:spcPct val="90000"/>
              </a:lnSpc>
              <a:spcBef>
                <a:spcPts val="0"/>
              </a:spcBef>
              <a:spcAft>
                <a:spcPts val="0"/>
              </a:spcAft>
              <a:buClr>
                <a:srgbClr val="0070C0"/>
              </a:buClr>
              <a:buSzPct val="121212"/>
              <a:buFont typeface="Century Gothic"/>
              <a:buNone/>
            </a:pPr>
            <a:r>
              <a:rPr lang="it-IT" sz="4400">
                <a:solidFill>
                  <a:schemeClr val="accent2"/>
                </a:solidFill>
                <a:latin typeface="Century Gothic"/>
                <a:ea typeface="Century Gothic"/>
                <a:cs typeface="Century Gothic"/>
                <a:sym typeface="Century Gothic"/>
              </a:rPr>
              <a:t>Training of Trainers Programme</a:t>
            </a:r>
            <a:endParaRPr sz="4400">
              <a:solidFill>
                <a:schemeClr val="accent2"/>
              </a:solidFill>
              <a:latin typeface="Century Gothic"/>
              <a:ea typeface="Century Gothic"/>
              <a:cs typeface="Century Gothic"/>
              <a:sym typeface="Century Gothic"/>
            </a:endParaRPr>
          </a:p>
        </p:txBody>
      </p:sp>
      <p:grpSp>
        <p:nvGrpSpPr>
          <p:cNvPr id="381" name="Google Shape;381;g2ee5ebd5be6_0_68"/>
          <p:cNvGrpSpPr/>
          <p:nvPr/>
        </p:nvGrpSpPr>
        <p:grpSpPr>
          <a:xfrm>
            <a:off x="7155178" y="92737"/>
            <a:ext cx="3301979" cy="1100846"/>
            <a:chOff x="532489" y="2036668"/>
            <a:chExt cx="3301979" cy="1100846"/>
          </a:xfrm>
        </p:grpSpPr>
        <p:sp>
          <p:nvSpPr>
            <p:cNvPr id="382" name="Google Shape;382;g2ee5ebd5be6_0_68"/>
            <p:cNvSpPr/>
            <p:nvPr/>
          </p:nvSpPr>
          <p:spPr>
            <a:xfrm>
              <a:off x="532489" y="2077614"/>
              <a:ext cx="3259200" cy="1059900"/>
            </a:xfrm>
            <a:prstGeom prst="roundRect">
              <a:avLst>
                <a:gd name="adj" fmla="val 16667"/>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383" name="Google Shape;383;g2ee5ebd5be6_0_68"/>
            <p:cNvPicPr preferRelativeResize="0"/>
            <p:nvPr/>
          </p:nvPicPr>
          <p:blipFill rotWithShape="1">
            <a:blip r:embed="rId3">
              <a:alphaModFix/>
            </a:blip>
            <a:srcRect/>
            <a:stretch/>
          </p:blipFill>
          <p:spPr>
            <a:xfrm>
              <a:off x="575415" y="2036668"/>
              <a:ext cx="3259053" cy="915701"/>
            </a:xfrm>
            <a:prstGeom prst="rect">
              <a:avLst/>
            </a:prstGeom>
            <a:noFill/>
            <a:ln>
              <a:noFill/>
            </a:ln>
          </p:spPr>
        </p:pic>
        <p:sp>
          <p:nvSpPr>
            <p:cNvPr id="384" name="Google Shape;384;g2ee5ebd5be6_0_68"/>
            <p:cNvSpPr txBox="1"/>
            <p:nvPr/>
          </p:nvSpPr>
          <p:spPr>
            <a:xfrm>
              <a:off x="575416" y="2752643"/>
              <a:ext cx="3122400" cy="384600"/>
            </a:xfrm>
            <a:prstGeom prst="rect">
              <a:avLst/>
            </a:prstGeom>
            <a:no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chemeClr val="accent3"/>
                </a:buClr>
                <a:buSzPts val="1900"/>
                <a:buFont typeface="Calibri"/>
                <a:buNone/>
              </a:pPr>
              <a:r>
                <a:rPr lang="it-IT" sz="1900" b="1" i="0" u="none" strike="noStrike" cap="none">
                  <a:solidFill>
                    <a:schemeClr val="accent3"/>
                  </a:solidFill>
                  <a:latin typeface="Calibri"/>
                  <a:ea typeface="Calibri"/>
                  <a:cs typeface="Calibri"/>
                  <a:sym typeface="Calibri"/>
                </a:rPr>
                <a:t>Competence centre Network</a:t>
              </a:r>
              <a:endParaRPr sz="1800" b="0" i="0" u="none" strike="noStrike" cap="none">
                <a:solidFill>
                  <a:schemeClr val="dk1"/>
                </a:solidFill>
                <a:latin typeface="Calibri"/>
                <a:ea typeface="Calibri"/>
                <a:cs typeface="Calibri"/>
                <a:sym typeface="Calibri"/>
              </a:endParaRPr>
            </a:p>
          </p:txBody>
        </p:sp>
      </p:grpSp>
      <p:sp>
        <p:nvSpPr>
          <p:cNvPr id="385" name="Google Shape;385;g2ee5ebd5be6_0_68"/>
          <p:cNvSpPr txBox="1">
            <a:spLocks noGrp="1"/>
          </p:cNvSpPr>
          <p:nvPr>
            <p:ph type="body" idx="1"/>
          </p:nvPr>
        </p:nvSpPr>
        <p:spPr>
          <a:xfrm>
            <a:off x="839787" y="2334542"/>
            <a:ext cx="4424100" cy="3912300"/>
          </a:xfrm>
          <a:prstGeom prst="rect">
            <a:avLst/>
          </a:prstGeom>
          <a:noFill/>
          <a:ln>
            <a:noFill/>
          </a:ln>
        </p:spPr>
        <p:txBody>
          <a:bodyPr spcFirstLastPara="1" wrap="square" lIns="91400" tIns="45675" rIns="91400" bIns="45675" anchor="t" anchorCtr="0">
            <a:normAutofit/>
          </a:bodyPr>
          <a:lstStyle/>
          <a:p>
            <a:pPr marL="0" marR="0" lvl="0" indent="0" algn="l" rtl="0">
              <a:lnSpc>
                <a:spcPct val="90000"/>
              </a:lnSpc>
              <a:spcBef>
                <a:spcPts val="0"/>
              </a:spcBef>
              <a:spcAft>
                <a:spcPts val="0"/>
              </a:spcAft>
              <a:buClr>
                <a:schemeClr val="dk1"/>
              </a:buClr>
              <a:buSzPts val="2400"/>
              <a:buFont typeface="Arial"/>
              <a:buNone/>
            </a:pPr>
            <a:r>
              <a:rPr lang="it-IT" sz="2400" b="0" i="0" u="none" strike="noStrike" cap="none">
                <a:solidFill>
                  <a:schemeClr val="dk1"/>
                </a:solidFill>
                <a:latin typeface="Calibri"/>
                <a:ea typeface="Calibri"/>
                <a:cs typeface="Calibri"/>
                <a:sym typeface="Calibri"/>
              </a:rPr>
              <a:t>Master Trainers are trained by the Skills4EOSC community through the Training of Trainers sessions. </a:t>
            </a:r>
            <a:endParaRPr sz="3200" b="0" i="0" u="none" strike="noStrike" cap="none">
              <a:solidFill>
                <a:schemeClr val="dk1"/>
              </a:solidFill>
              <a:latin typeface="Calibri"/>
              <a:ea typeface="Calibri"/>
              <a:cs typeface="Calibri"/>
              <a:sym typeface="Calibri"/>
            </a:endParaRPr>
          </a:p>
          <a:p>
            <a:pPr marL="0" marR="0" lvl="0" indent="0" algn="l" rtl="0">
              <a:lnSpc>
                <a:spcPct val="90000"/>
              </a:lnSpc>
              <a:spcBef>
                <a:spcPts val="999"/>
              </a:spcBef>
              <a:spcAft>
                <a:spcPts val="0"/>
              </a:spcAft>
              <a:buClr>
                <a:schemeClr val="dk1"/>
              </a:buClr>
              <a:buSzPts val="2400"/>
              <a:buFont typeface="Arial"/>
              <a:buNone/>
            </a:pPr>
            <a:r>
              <a:rPr lang="it-IT" sz="2400" b="0" i="0" u="none" strike="noStrike" cap="none">
                <a:solidFill>
                  <a:schemeClr val="dk1"/>
                </a:solidFill>
                <a:latin typeface="Calibri"/>
                <a:ea typeface="Calibri"/>
                <a:cs typeface="Calibri"/>
                <a:sym typeface="Calibri"/>
              </a:rPr>
              <a:t>After the Training of Trainers, the </a:t>
            </a:r>
            <a:r>
              <a:rPr lang="it-IT" sz="2400" b="1" i="0" u="none" strike="noStrike" cap="none">
                <a:solidFill>
                  <a:schemeClr val="dk1"/>
                </a:solidFill>
                <a:latin typeface="Calibri"/>
                <a:ea typeface="Calibri"/>
                <a:cs typeface="Calibri"/>
                <a:sym typeface="Calibri"/>
              </a:rPr>
              <a:t>Master Trainers commit to sharing best practices and lessons learnt with their community trainers. </a:t>
            </a:r>
            <a:endParaRPr sz="3200" b="1" i="0" u="none" strike="noStrike" cap="none">
              <a:solidFill>
                <a:schemeClr val="dk1"/>
              </a:solidFill>
            </a:endParaRPr>
          </a:p>
        </p:txBody>
      </p:sp>
      <p:pic>
        <p:nvPicPr>
          <p:cNvPr id="386" name="Google Shape;386;g2ee5ebd5be6_0_68"/>
          <p:cNvPicPr preferRelativeResize="0"/>
          <p:nvPr/>
        </p:nvPicPr>
        <p:blipFill rotWithShape="1">
          <a:blip r:embed="rId4">
            <a:alphaModFix/>
          </a:blip>
          <a:srcRect/>
          <a:stretch/>
        </p:blipFill>
        <p:spPr>
          <a:xfrm>
            <a:off x="5721087" y="1524000"/>
            <a:ext cx="6252104" cy="4495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ee5ebd5be6_0_78"/>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500"/>
              <a:buFont typeface="Arial"/>
              <a:buNone/>
            </a:pPr>
            <a:r>
              <a:rPr lang="it-IT">
                <a:solidFill>
                  <a:schemeClr val="accent2"/>
                </a:solidFill>
                <a:latin typeface="Century Gothic"/>
                <a:ea typeface="Century Gothic"/>
                <a:cs typeface="Century Gothic"/>
                <a:sym typeface="Century Gothic"/>
              </a:rPr>
              <a:t>Training of Trainers Programme</a:t>
            </a:r>
            <a:endParaRPr>
              <a:solidFill>
                <a:schemeClr val="accent2"/>
              </a:solidFill>
              <a:latin typeface="Century Gothic"/>
              <a:ea typeface="Century Gothic"/>
              <a:cs typeface="Century Gothic"/>
              <a:sym typeface="Century Gothic"/>
            </a:endParaRPr>
          </a:p>
        </p:txBody>
      </p:sp>
      <p:pic>
        <p:nvPicPr>
          <p:cNvPr id="393" name="Google Shape;393;g2ee5ebd5be6_0_78" descr="Strumenti"/>
          <p:cNvPicPr preferRelativeResize="0"/>
          <p:nvPr/>
        </p:nvPicPr>
        <p:blipFill rotWithShape="1">
          <a:blip r:embed="rId3">
            <a:alphaModFix/>
          </a:blip>
          <a:srcRect/>
          <a:stretch/>
        </p:blipFill>
        <p:spPr>
          <a:xfrm>
            <a:off x="10613553" y="4902826"/>
            <a:ext cx="914400" cy="914400"/>
          </a:xfrm>
          <a:prstGeom prst="rect">
            <a:avLst/>
          </a:prstGeom>
          <a:noFill/>
          <a:ln>
            <a:noFill/>
          </a:ln>
        </p:spPr>
      </p:pic>
      <p:sp>
        <p:nvSpPr>
          <p:cNvPr id="394" name="Google Shape;394;g2ee5ebd5be6_0_78"/>
          <p:cNvSpPr txBox="1">
            <a:spLocks noGrp="1"/>
          </p:cNvSpPr>
          <p:nvPr>
            <p:ph type="ftr" idx="11"/>
          </p:nvPr>
        </p:nvSpPr>
        <p:spPr>
          <a:xfrm>
            <a:off x="1578203" y="6413084"/>
            <a:ext cx="53694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900"/>
              <a:buFont typeface="Arial"/>
              <a:buNone/>
            </a:pPr>
            <a:fld id="{00000000-1234-1234-1234-123412341234}" type="slidenum">
              <a:rPr lang="it-IT"/>
              <a:t>31</a:t>
            </a:fld>
            <a:endParaRPr/>
          </a:p>
        </p:txBody>
      </p:sp>
      <p:graphicFrame>
        <p:nvGraphicFramePr>
          <p:cNvPr id="395" name="Google Shape;395;g2ee5ebd5be6_0_78"/>
          <p:cNvGraphicFramePr/>
          <p:nvPr/>
        </p:nvGraphicFramePr>
        <p:xfrm>
          <a:off x="882501" y="1440229"/>
          <a:ext cx="10579375" cy="4881940"/>
        </p:xfrm>
        <a:graphic>
          <a:graphicData uri="http://schemas.openxmlformats.org/drawingml/2006/table">
            <a:tbl>
              <a:tblPr firstRow="1" bandRow="1">
                <a:noFill/>
                <a:tableStyleId>{E52AD89F-186E-48A4-84E1-B04AC88A2674}</a:tableStyleId>
              </a:tblPr>
              <a:tblGrid>
                <a:gridCol w="3513875">
                  <a:extLst>
                    <a:ext uri="{9D8B030D-6E8A-4147-A177-3AD203B41FA5}">
                      <a16:colId xmlns:a16="http://schemas.microsoft.com/office/drawing/2014/main" val="20000"/>
                    </a:ext>
                  </a:extLst>
                </a:gridCol>
                <a:gridCol w="3532750">
                  <a:extLst>
                    <a:ext uri="{9D8B030D-6E8A-4147-A177-3AD203B41FA5}">
                      <a16:colId xmlns:a16="http://schemas.microsoft.com/office/drawing/2014/main" val="20001"/>
                    </a:ext>
                  </a:extLst>
                </a:gridCol>
                <a:gridCol w="353275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it-IT" sz="1800" u="none" strike="noStrike" cap="none">
                          <a:solidFill>
                            <a:schemeClr val="lt1"/>
                          </a:solidFill>
                        </a:rPr>
                        <a:t>Title</a:t>
                      </a:r>
                      <a:endParaRPr/>
                    </a:p>
                  </a:txBody>
                  <a:tcPr marL="91450" marR="91450" marT="45725" marB="45725"/>
                </a:tc>
                <a:tc>
                  <a:txBody>
                    <a:bodyPr/>
                    <a:lstStyle/>
                    <a:p>
                      <a:pPr marL="0" marR="0" lvl="0" indent="0" algn="l" rtl="0">
                        <a:lnSpc>
                          <a:spcPct val="100000"/>
                        </a:lnSpc>
                        <a:spcBef>
                          <a:spcPts val="0"/>
                        </a:spcBef>
                        <a:spcAft>
                          <a:spcPts val="0"/>
                        </a:spcAft>
                        <a:buNone/>
                      </a:pPr>
                      <a:r>
                        <a:rPr lang="it-IT" sz="1800" u="none" strike="noStrike" cap="none">
                          <a:solidFill>
                            <a:schemeClr val="lt1"/>
                          </a:solidFill>
                        </a:rPr>
                        <a:t>Target </a:t>
                      </a:r>
                      <a:endParaRPr/>
                    </a:p>
                  </a:txBody>
                  <a:tcPr marL="91450" marR="91450" marT="45725" marB="45725"/>
                </a:tc>
                <a:tc>
                  <a:txBody>
                    <a:bodyPr/>
                    <a:lstStyle/>
                    <a:p>
                      <a:pPr marL="0" marR="0" lvl="0" indent="0" algn="l" rtl="0">
                        <a:lnSpc>
                          <a:spcPct val="100000"/>
                        </a:lnSpc>
                        <a:spcBef>
                          <a:spcPts val="0"/>
                        </a:spcBef>
                        <a:spcAft>
                          <a:spcPts val="0"/>
                        </a:spcAft>
                        <a:buNone/>
                      </a:pPr>
                      <a:r>
                        <a:rPr lang="it-IT" sz="1800" u="none" strike="noStrike" cap="none">
                          <a:solidFill>
                            <a:schemeClr val="lt1"/>
                          </a:solidFill>
                        </a:rPr>
                        <a:t>Topics</a:t>
                      </a:r>
                      <a:endParaRPr sz="1800" u="none" strike="noStrike" cap="none">
                        <a:solidFill>
                          <a:schemeClr val="lt1"/>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it-IT" sz="1400" u="none" strike="noStrike" cap="none"/>
                        <a:t>Science for policy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it-IT" sz="1400" u="none" strike="noStrike" cap="none"/>
                        <a:t>Policy makers, Civil servants, Researchers, </a:t>
                      </a:r>
                      <a:endParaRPr/>
                    </a:p>
                  </a:txBody>
                  <a:tcPr marL="91450" marR="91450" marT="45725" marB="45725"/>
                </a:tc>
                <a:tc>
                  <a:txBody>
                    <a:bodyPr/>
                    <a:lstStyle/>
                    <a:p>
                      <a:pPr marL="0" marR="0" lvl="0" indent="0" algn="l" rtl="0">
                        <a:lnSpc>
                          <a:spcPct val="100000"/>
                        </a:lnSpc>
                        <a:spcBef>
                          <a:spcPts val="0"/>
                        </a:spcBef>
                        <a:spcAft>
                          <a:spcPts val="0"/>
                        </a:spcAft>
                        <a:buNone/>
                      </a:pPr>
                      <a:r>
                        <a:rPr lang="it-IT" sz="1400" u="none" strike="noStrike" cap="none"/>
                        <a:t>Open Science and Society, Open Science vs. Closed Science, Investing in Open Science, Capacity Building and Training Programs in OS </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it-IT" sz="1400" u="none" strike="noStrike" cap="none"/>
                        <a:t>Learning path on ELSI</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it-IT" sz="1400" u="none" strike="noStrike" cap="none"/>
                        <a:t>Researchers, Data Stewards and data professionals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it-IT" sz="1400" u="none" strike="noStrike" cap="none"/>
                        <a:t>Implications on research from ELSI , licenses, rights, ownership, tools and workflows, disciplinary differences, challenges and potentials</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it-IT" sz="1400" u="none" strike="noStrike" cap="none"/>
                        <a:t>Open Science Course for Undergraduates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it-IT" sz="1400" u="none" strike="noStrike" cap="none"/>
                        <a:t>Undergraduate university students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it-IT" sz="1400" u="none" strike="noStrike" cap="none"/>
                        <a:t>Basic knowledge and skills needed in today's research environment - in their studies and futurTe careers.</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it-IT" sz="1400" u="none" strike="noStrike" cap="none"/>
                        <a:t>Specialized Open Science Courses for Researchers in Social Sciences, Humanities, Solid Earth Science, Climate Change, and Museum Digital Collections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it-IT" sz="1400" u="none" strike="noStrike" cap="none"/>
                        <a:t>Researchers, PhD students, teachers</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it-IT" sz="1400" u="none" strike="noStrike" cap="none"/>
                        <a:t>Scholarly communication outputs, FAIR and RDM aspects, use of tools and platforms, policies, opportunity of OS, standards</a:t>
                      </a:r>
                      <a:endParaRPr sz="1400" u="none" strike="noStrike" cap="none"/>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it-IT" sz="1400" u="none" strike="noStrike" cap="none"/>
                        <a:t>Open Science Communities Incubator</a:t>
                      </a:r>
                      <a:endParaRPr/>
                    </a:p>
                  </a:txBody>
                  <a:tcPr marL="91450" marR="91450" marT="45725" marB="45725"/>
                </a:tc>
                <a:tc>
                  <a:txBody>
                    <a:bodyPr/>
                    <a:lstStyle/>
                    <a:p>
                      <a:pPr marL="0" marR="0" lvl="0" indent="0" algn="l" rtl="0">
                        <a:lnSpc>
                          <a:spcPct val="100000"/>
                        </a:lnSpc>
                        <a:spcBef>
                          <a:spcPts val="0"/>
                        </a:spcBef>
                        <a:spcAft>
                          <a:spcPts val="0"/>
                        </a:spcAft>
                        <a:buNone/>
                      </a:pPr>
                      <a:r>
                        <a:rPr lang="it-IT" sz="1400" u="none" strike="noStrike" cap="none"/>
                        <a:t>Data Steward Network Coordinators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it-IT" sz="1400" u="none" strike="noStrike" cap="none"/>
                        <a:t>This Starter Kit provides you the rationale, design, and guidelines to start your own local Open Science Community. </a:t>
                      </a:r>
                      <a:endParaRPr sz="1400" u="none" strike="noStrike" cap="none"/>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2ee5ebd5be6_0_86"/>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it-IT">
                <a:solidFill>
                  <a:schemeClr val="accent2"/>
                </a:solidFill>
                <a:latin typeface="Century Gothic"/>
                <a:ea typeface="Century Gothic"/>
                <a:cs typeface="Century Gothic"/>
                <a:sym typeface="Century Gothic"/>
              </a:rPr>
              <a:t>Added values of the Network</a:t>
            </a:r>
            <a:endParaRPr/>
          </a:p>
        </p:txBody>
      </p:sp>
      <p:sp>
        <p:nvSpPr>
          <p:cNvPr id="401" name="Google Shape;401;g2ee5ebd5be6_0_8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368300" algn="l" rtl="0">
              <a:lnSpc>
                <a:spcPct val="90000"/>
              </a:lnSpc>
              <a:spcBef>
                <a:spcPts val="1000"/>
              </a:spcBef>
              <a:spcAft>
                <a:spcPts val="0"/>
              </a:spcAft>
              <a:buClr>
                <a:schemeClr val="dk1"/>
              </a:buClr>
              <a:buSzPts val="2200"/>
              <a:buFont typeface="Calibri"/>
              <a:buChar char="•"/>
            </a:pPr>
            <a:r>
              <a:rPr lang="it-IT" sz="3200">
                <a:latin typeface="Calibri"/>
                <a:ea typeface="Calibri"/>
                <a:cs typeface="Calibri"/>
                <a:sym typeface="Calibri"/>
              </a:rPr>
              <a:t>Collaborative solutions and best practices</a:t>
            </a:r>
            <a:endParaRPr sz="3200">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it-IT" sz="3200">
                <a:latin typeface="Calibri"/>
                <a:ea typeface="Calibri"/>
                <a:cs typeface="Calibri"/>
                <a:sym typeface="Calibri"/>
              </a:rPr>
              <a:t>Development of harmonized and certified curricula for diverse Open Science roles</a:t>
            </a:r>
            <a:endParaRPr sz="3200">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it-IT" sz="3200">
                <a:latin typeface="Calibri"/>
                <a:ea typeface="Calibri"/>
                <a:cs typeface="Calibri"/>
                <a:sym typeface="Calibri"/>
              </a:rPr>
              <a:t>Accessible learning materials and training</a:t>
            </a:r>
            <a:endParaRPr sz="3200">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it-IT" sz="3200">
                <a:latin typeface="Calibri"/>
                <a:ea typeface="Calibri"/>
                <a:cs typeface="Calibri"/>
                <a:sym typeface="Calibri"/>
              </a:rPr>
              <a:t>Coordination and networking</a:t>
            </a:r>
            <a:endParaRPr sz="3200">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it-IT" sz="3200">
                <a:latin typeface="Calibri"/>
                <a:ea typeface="Calibri"/>
                <a:cs typeface="Calibri"/>
                <a:sym typeface="Calibri"/>
              </a:rPr>
              <a:t>Influencing National Open Science Policy</a:t>
            </a:r>
            <a:endParaRPr sz="32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g2ee5ebd5be6_0_163"/>
          <p:cNvPicPr preferRelativeResize="0"/>
          <p:nvPr/>
        </p:nvPicPr>
        <p:blipFill rotWithShape="1">
          <a:blip r:embed="rId3">
            <a:alphaModFix/>
          </a:blip>
          <a:srcRect t="28652"/>
          <a:stretch/>
        </p:blipFill>
        <p:spPr>
          <a:xfrm>
            <a:off x="946" y="-36990"/>
            <a:ext cx="12198844" cy="6894989"/>
          </a:xfrm>
          <a:prstGeom prst="rect">
            <a:avLst/>
          </a:prstGeom>
          <a:noFill/>
          <a:ln>
            <a:noFill/>
          </a:ln>
        </p:spPr>
      </p:pic>
      <p:sp>
        <p:nvSpPr>
          <p:cNvPr id="408" name="Google Shape;408;g2ee5ebd5be6_0_163"/>
          <p:cNvSpPr txBox="1">
            <a:spLocks noGrp="1"/>
          </p:cNvSpPr>
          <p:nvPr>
            <p:ph type="title"/>
          </p:nvPr>
        </p:nvSpPr>
        <p:spPr>
          <a:xfrm>
            <a:off x="200025" y="186927"/>
            <a:ext cx="10515600" cy="5321400"/>
          </a:xfrm>
          <a:prstGeom prst="rect">
            <a:avLst/>
          </a:prstGeom>
          <a:noFill/>
          <a:ln>
            <a:noFill/>
          </a:ln>
        </p:spPr>
        <p:txBody>
          <a:bodyPr spcFirstLastPara="1" wrap="square" lIns="91425" tIns="45700" rIns="91425" bIns="45700" anchor="ctr" anchorCtr="0">
            <a:normAutofit/>
          </a:bodyPr>
          <a:lstStyle/>
          <a:p>
            <a:pPr marL="0" marR="0" lvl="0" indent="0" algn="l" rtl="0">
              <a:lnSpc>
                <a:spcPct val="88000"/>
              </a:lnSpc>
              <a:spcBef>
                <a:spcPts val="0"/>
              </a:spcBef>
              <a:spcAft>
                <a:spcPts val="0"/>
              </a:spcAft>
              <a:buClr>
                <a:schemeClr val="lt1"/>
              </a:buClr>
              <a:buSzPts val="4400"/>
              <a:buFont typeface="Century Gothic"/>
              <a:buNone/>
            </a:pPr>
            <a:r>
              <a:rPr lang="it-IT" b="1">
                <a:solidFill>
                  <a:schemeClr val="lt1"/>
                </a:solidFill>
              </a:rPr>
              <a:t>Skills4EOSC Competence Centre Network in presence Workshop</a:t>
            </a:r>
            <a:br>
              <a:rPr lang="it-IT" b="1">
                <a:solidFill>
                  <a:schemeClr val="dk1"/>
                </a:solidFill>
              </a:rPr>
            </a:br>
            <a:br>
              <a:rPr lang="it-IT" b="1">
                <a:solidFill>
                  <a:schemeClr val="dk1"/>
                </a:solidFill>
              </a:rPr>
            </a:br>
            <a:r>
              <a:rPr lang="it-IT" sz="3600" b="1">
                <a:solidFill>
                  <a:srgbClr val="FFFF00"/>
                </a:solidFill>
              </a:rPr>
              <a:t>October 21st, 2024</a:t>
            </a:r>
            <a:br>
              <a:rPr lang="it-IT" b="1"/>
            </a:br>
            <a:r>
              <a:rPr lang="it-IT" sz="3200" b="1" i="0" u="none" strike="noStrike" cap="none">
                <a:solidFill>
                  <a:srgbClr val="FFFF00"/>
                </a:solidFill>
                <a:latin typeface="Century Gothic"/>
                <a:ea typeface="Century Gothic"/>
                <a:cs typeface="Century Gothic"/>
                <a:sym typeface="Century Gothic"/>
              </a:rPr>
              <a:t>in presence, Berlin at the H4 Hotel Alexanderplatz</a:t>
            </a:r>
            <a:r>
              <a:rPr lang="it-IT" b="1"/>
              <a:t> </a:t>
            </a:r>
            <a:br>
              <a:rPr lang="it-IT" sz="3600" b="1"/>
            </a:br>
            <a:r>
              <a:rPr lang="it-IT" sz="2800" b="1" i="0" u="none" strike="noStrike" cap="none">
                <a:solidFill>
                  <a:schemeClr val="accent4"/>
                </a:solidFill>
                <a:latin typeface="Century Gothic"/>
                <a:ea typeface="Century Gothic"/>
                <a:cs typeface="Century Gothic"/>
                <a:sym typeface="Century Gothic"/>
              </a:rPr>
              <a:t>open to all project participants </a:t>
            </a:r>
            <a:br>
              <a:rPr lang="it-IT" sz="2800" b="1" i="0" u="none" strike="noStrike" cap="none">
                <a:solidFill>
                  <a:schemeClr val="accent4"/>
                </a:solidFill>
                <a:latin typeface="Century Gothic"/>
                <a:ea typeface="Century Gothic"/>
                <a:cs typeface="Century Gothic"/>
                <a:sym typeface="Century Gothic"/>
              </a:rPr>
            </a:br>
            <a:r>
              <a:rPr lang="it-IT" sz="2800" b="1" i="0" u="none" strike="noStrike" cap="none">
                <a:solidFill>
                  <a:schemeClr val="accent4"/>
                </a:solidFill>
                <a:latin typeface="Century Gothic"/>
                <a:ea typeface="Century Gothic"/>
                <a:cs typeface="Century Gothic"/>
                <a:sym typeface="Century Gothic"/>
              </a:rPr>
              <a:t>and invited attendees</a:t>
            </a:r>
            <a:br>
              <a:rPr lang="it-IT" sz="3600" b="1" i="0" u="none" strike="noStrike" cap="none">
                <a:solidFill>
                  <a:schemeClr val="accent4"/>
                </a:solidFill>
                <a:latin typeface="Century Gothic"/>
                <a:ea typeface="Century Gothic"/>
                <a:cs typeface="Century Gothic"/>
                <a:sym typeface="Century Gothic"/>
              </a:rPr>
            </a:br>
            <a:br>
              <a:rPr lang="it-IT" sz="3600" b="1" i="0" u="none" strike="noStrike" cap="none">
                <a:solidFill>
                  <a:schemeClr val="accent4"/>
                </a:solidFill>
                <a:latin typeface="Century Gothic"/>
                <a:ea typeface="Century Gothic"/>
                <a:cs typeface="Century Gothic"/>
                <a:sym typeface="Century Gothic"/>
              </a:rPr>
            </a:b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g2ee5ebd5be6_0_169"/>
          <p:cNvPicPr preferRelativeResize="0"/>
          <p:nvPr/>
        </p:nvPicPr>
        <p:blipFill rotWithShape="1">
          <a:blip r:embed="rId3">
            <a:alphaModFix/>
          </a:blip>
          <a:srcRect/>
          <a:stretch/>
        </p:blipFill>
        <p:spPr>
          <a:xfrm>
            <a:off x="-13438" y="-8137"/>
            <a:ext cx="12229482" cy="6879084"/>
          </a:xfrm>
          <a:prstGeom prst="rect">
            <a:avLst/>
          </a:prstGeom>
          <a:noFill/>
          <a:ln>
            <a:noFill/>
          </a:ln>
        </p:spPr>
      </p:pic>
      <p:sp>
        <p:nvSpPr>
          <p:cNvPr id="415" name="Google Shape;415;g2ee5ebd5be6_0_169"/>
          <p:cNvSpPr/>
          <p:nvPr/>
        </p:nvSpPr>
        <p:spPr>
          <a:xfrm>
            <a:off x="7122475" y="2789325"/>
            <a:ext cx="4890900" cy="2574300"/>
          </a:xfrm>
          <a:prstGeom prst="rect">
            <a:avLst/>
          </a:prstGeom>
          <a:solidFill>
            <a:schemeClr val="accent4"/>
          </a:solidFill>
          <a:ln w="12700" cap="flat" cmpd="sng">
            <a:solidFill>
              <a:srgbClr val="BA6F2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it-IT" sz="2600" b="1" i="0" u="none" strike="noStrike" cap="none">
                <a:solidFill>
                  <a:schemeClr val="lt1"/>
                </a:solidFill>
                <a:latin typeface="Calibri"/>
                <a:ea typeface="Calibri"/>
                <a:cs typeface="Calibri"/>
                <a:sym typeface="Calibri"/>
              </a:rPr>
              <a:t>Unconference </a:t>
            </a:r>
            <a:r>
              <a:rPr lang="it-IT" sz="2600" b="1">
                <a:solidFill>
                  <a:schemeClr val="lt1"/>
                </a:solidFill>
                <a:latin typeface="Calibri"/>
                <a:ea typeface="Calibri"/>
                <a:cs typeface="Calibri"/>
                <a:sym typeface="Calibri"/>
              </a:rPr>
              <a:t>Session </a:t>
            </a:r>
            <a:br>
              <a:rPr lang="it-IT" sz="2600" b="1">
                <a:solidFill>
                  <a:schemeClr val="lt1"/>
                </a:solidFill>
                <a:latin typeface="Calibri"/>
                <a:ea typeface="Calibri"/>
                <a:cs typeface="Calibri"/>
                <a:sym typeface="Calibri"/>
              </a:rPr>
            </a:br>
            <a:r>
              <a:rPr lang="it-IT" sz="2600" b="1">
                <a:solidFill>
                  <a:schemeClr val="lt1"/>
                </a:solidFill>
                <a:latin typeface="Calibri"/>
                <a:ea typeface="Calibri"/>
                <a:cs typeface="Calibri"/>
                <a:sym typeface="Calibri"/>
              </a:rPr>
              <a:t>‘Open Science Competence Centres in the EOSC and beyond’</a:t>
            </a:r>
            <a:br>
              <a:rPr lang="it-IT" sz="2600" b="1">
                <a:solidFill>
                  <a:schemeClr val="lt1"/>
                </a:solidFill>
                <a:latin typeface="Calibri"/>
                <a:ea typeface="Calibri"/>
                <a:cs typeface="Calibri"/>
                <a:sym typeface="Calibri"/>
              </a:rPr>
            </a:br>
            <a:r>
              <a:rPr lang="it-IT" sz="1900" b="1" i="0" u="none" strike="noStrike" cap="none">
                <a:solidFill>
                  <a:schemeClr val="lt1"/>
                </a:solidFill>
                <a:latin typeface="Calibri"/>
                <a:ea typeface="Calibri"/>
                <a:cs typeface="Calibri"/>
                <a:sym typeface="Calibri"/>
              </a:rPr>
              <a:t> </a:t>
            </a:r>
            <a:r>
              <a:rPr lang="it-IT" sz="1900" b="0" i="0" u="none" strike="noStrike" cap="none">
                <a:solidFill>
                  <a:schemeClr val="lt1"/>
                </a:solidFill>
                <a:latin typeface="Calibri"/>
                <a:ea typeface="Calibri"/>
                <a:cs typeface="Calibri"/>
                <a:sym typeface="Calibri"/>
              </a:rPr>
              <a:t>submitted jointly with OSCARS, EOSC Focus, EOSC-EuroScienceGateway, and EOSC Winter School OA5 group</a:t>
            </a:r>
            <a:endParaRPr sz="1500" b="0" i="0" u="none" strike="noStrike" cap="none">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ee5ebd5be6_0_175"/>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4800"/>
              <a:buFont typeface="Century Gothic"/>
              <a:buNone/>
            </a:pPr>
            <a:r>
              <a:rPr lang="it-IT" sz="4300">
                <a:solidFill>
                  <a:srgbClr val="0070C0"/>
                </a:solidFill>
                <a:latin typeface="Century Gothic"/>
                <a:ea typeface="Century Gothic"/>
                <a:cs typeface="Century Gothic"/>
                <a:sym typeface="Century Gothic"/>
              </a:rPr>
              <a:t>Next steps</a:t>
            </a:r>
            <a:endParaRPr sz="4400" b="0" i="0" u="none" strike="noStrike" cap="none">
              <a:solidFill>
                <a:srgbClr val="3278B1"/>
              </a:solidFill>
              <a:latin typeface="Calibri"/>
              <a:ea typeface="Calibri"/>
              <a:cs typeface="Calibri"/>
              <a:sym typeface="Calibri"/>
            </a:endParaRPr>
          </a:p>
        </p:txBody>
      </p:sp>
      <p:graphicFrame>
        <p:nvGraphicFramePr>
          <p:cNvPr id="421" name="Google Shape;421;g2ee5ebd5be6_0_175"/>
          <p:cNvGraphicFramePr/>
          <p:nvPr/>
        </p:nvGraphicFramePr>
        <p:xfrm>
          <a:off x="838197" y="1322402"/>
          <a:ext cx="10502875" cy="4788975"/>
        </p:xfrm>
        <a:graphic>
          <a:graphicData uri="http://schemas.openxmlformats.org/drawingml/2006/table">
            <a:tbl>
              <a:tblPr>
                <a:noFill/>
                <a:tableStyleId>{114B7E70-2C9F-45DE-A4AF-64F59D17AE2F}</a:tableStyleId>
              </a:tblPr>
              <a:tblGrid>
                <a:gridCol w="2100575">
                  <a:extLst>
                    <a:ext uri="{9D8B030D-6E8A-4147-A177-3AD203B41FA5}">
                      <a16:colId xmlns:a16="http://schemas.microsoft.com/office/drawing/2014/main" val="20000"/>
                    </a:ext>
                  </a:extLst>
                </a:gridCol>
                <a:gridCol w="2100575">
                  <a:extLst>
                    <a:ext uri="{9D8B030D-6E8A-4147-A177-3AD203B41FA5}">
                      <a16:colId xmlns:a16="http://schemas.microsoft.com/office/drawing/2014/main" val="20001"/>
                    </a:ext>
                  </a:extLst>
                </a:gridCol>
                <a:gridCol w="2100575">
                  <a:extLst>
                    <a:ext uri="{9D8B030D-6E8A-4147-A177-3AD203B41FA5}">
                      <a16:colId xmlns:a16="http://schemas.microsoft.com/office/drawing/2014/main" val="20002"/>
                    </a:ext>
                  </a:extLst>
                </a:gridCol>
                <a:gridCol w="2100575">
                  <a:extLst>
                    <a:ext uri="{9D8B030D-6E8A-4147-A177-3AD203B41FA5}">
                      <a16:colId xmlns:a16="http://schemas.microsoft.com/office/drawing/2014/main" val="20003"/>
                    </a:ext>
                  </a:extLst>
                </a:gridCol>
                <a:gridCol w="2100575">
                  <a:extLst>
                    <a:ext uri="{9D8B030D-6E8A-4147-A177-3AD203B41FA5}">
                      <a16:colId xmlns:a16="http://schemas.microsoft.com/office/drawing/2014/main" val="20004"/>
                    </a:ext>
                  </a:extLst>
                </a:gridCol>
              </a:tblGrid>
              <a:tr h="2507175">
                <a:tc>
                  <a:txBody>
                    <a:bodyPr/>
                    <a:lstStyle/>
                    <a:p>
                      <a:pPr marL="0" marR="0" lvl="0" indent="0" algn="ctr" rtl="0">
                        <a:lnSpc>
                          <a:spcPct val="100000"/>
                        </a:lnSpc>
                        <a:spcBef>
                          <a:spcPts val="0"/>
                        </a:spcBef>
                        <a:spcAft>
                          <a:spcPts val="0"/>
                        </a:spcAft>
                        <a:buClr>
                          <a:srgbClr val="000000"/>
                        </a:buClr>
                        <a:buSzPts val="1800"/>
                        <a:buFont typeface="Arial"/>
                        <a:buNone/>
                      </a:pPr>
                      <a:br>
                        <a:rPr lang="it-IT" sz="1800" b="0" u="none" strike="noStrike" cap="none"/>
                      </a:br>
                      <a:r>
                        <a:rPr lang="it-IT" sz="1800" b="0" u="none" strike="noStrike" cap="none"/>
                        <a:t>Startin</a:t>
                      </a:r>
                      <a:r>
                        <a:rPr lang="it-IT" sz="1800"/>
                        <a:t>g from Autumn 2024 d</a:t>
                      </a:r>
                      <a:r>
                        <a:rPr lang="it-IT" sz="1800" b="0" u="none" strike="noStrike" cap="none"/>
                        <a:t>elivery of </a:t>
                      </a:r>
                      <a:br>
                        <a:rPr lang="it-IT" sz="1800" b="0" u="none" strike="noStrike" cap="none"/>
                      </a:br>
                      <a:r>
                        <a:rPr lang="it-IT" sz="1800" b="1" u="none" strike="noStrike" cap="none">
                          <a:solidFill>
                            <a:srgbClr val="0070C0"/>
                          </a:solidFill>
                        </a:rPr>
                        <a:t>Training of Trainers</a:t>
                      </a:r>
                      <a:r>
                        <a:rPr lang="it-IT" sz="1800" b="0" u="none" strike="noStrike" cap="none"/>
                        <a:t> activities</a:t>
                      </a: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it-IT" sz="1800" b="0" i="0" u="none" strike="noStrike" cap="none">
                          <a:solidFill>
                            <a:schemeClr val="dk1"/>
                          </a:solidFill>
                          <a:latin typeface="Calibri"/>
                          <a:ea typeface="Calibri"/>
                          <a:cs typeface="Calibri"/>
                          <a:sym typeface="Calibri"/>
                        </a:rPr>
                        <a:t>Continuous engagement with </a:t>
                      </a:r>
                      <a:r>
                        <a:rPr lang="it-IT" sz="1800" b="1" i="0" u="none" strike="noStrike" cap="none">
                          <a:solidFill>
                            <a:srgbClr val="0070C0"/>
                          </a:solidFill>
                          <a:latin typeface="Calibri"/>
                          <a:ea typeface="Calibri"/>
                          <a:cs typeface="Calibri"/>
                          <a:sym typeface="Calibri"/>
                        </a:rPr>
                        <a:t>EOSC partnership and projects</a:t>
                      </a:r>
                      <a:r>
                        <a:rPr lang="it-IT" sz="1800" b="0" i="0" u="none" strike="noStrike" cap="none">
                          <a:solidFill>
                            <a:schemeClr val="dk1"/>
                          </a:solidFill>
                          <a:latin typeface="Calibri"/>
                          <a:ea typeface="Calibri"/>
                          <a:cs typeface="Calibri"/>
                          <a:sym typeface="Calibri"/>
                        </a:rPr>
                        <a:t> </a:t>
                      </a:r>
                      <a:r>
                        <a:rPr lang="it-IT" sz="1800" b="0" u="none" strike="noStrike" cap="none"/>
                        <a:t>on </a:t>
                      </a:r>
                      <a:r>
                        <a:rPr lang="it-IT" sz="1800" b="0" i="0" u="none" strike="noStrike" cap="none">
                          <a:solidFill>
                            <a:schemeClr val="dk1"/>
                          </a:solidFill>
                          <a:latin typeface="Calibri"/>
                          <a:ea typeface="Calibri"/>
                          <a:cs typeface="Calibri"/>
                          <a:sym typeface="Calibri"/>
                        </a:rPr>
                        <a:t>Skills&amp;Training activities</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u="none" strike="noStrike" cap="none"/>
                    </a:p>
                    <a:p>
                      <a:pPr marL="0" marR="0" lvl="0" indent="0" algn="ctr" rtl="0">
                        <a:lnSpc>
                          <a:spcPct val="100000"/>
                        </a:lnSpc>
                        <a:spcBef>
                          <a:spcPts val="0"/>
                        </a:spcBef>
                        <a:spcAft>
                          <a:spcPts val="0"/>
                        </a:spcAft>
                        <a:buClr>
                          <a:srgbClr val="000000"/>
                        </a:buClr>
                        <a:buSzPts val="1800"/>
                        <a:buFont typeface="Arial"/>
                        <a:buNone/>
                      </a:pP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it-IT" sz="1800" b="0" i="0" u="none" strike="noStrike" cap="none">
                          <a:solidFill>
                            <a:schemeClr val="dk1"/>
                          </a:solidFill>
                          <a:latin typeface="Calibri"/>
                          <a:ea typeface="Calibri"/>
                          <a:cs typeface="Calibri"/>
                          <a:sym typeface="Calibri"/>
                        </a:rPr>
                        <a:t>Selecting a set of </a:t>
                      </a:r>
                      <a:r>
                        <a:rPr lang="it-IT" sz="1800" b="1">
                          <a:solidFill>
                            <a:srgbClr val="0070C0"/>
                          </a:solidFill>
                          <a:latin typeface="Calibri"/>
                          <a:ea typeface="Calibri"/>
                          <a:cs typeface="Calibri"/>
                          <a:sym typeface="Calibri"/>
                        </a:rPr>
                        <a:t>interoperable IT services</a:t>
                      </a:r>
                      <a:r>
                        <a:rPr lang="it-IT" sz="1800" b="0" i="0" u="none" strike="noStrike" cap="none">
                          <a:solidFill>
                            <a:schemeClr val="dk1"/>
                          </a:solidFill>
                          <a:latin typeface="Calibri"/>
                          <a:ea typeface="Calibri"/>
                          <a:cs typeface="Calibri"/>
                          <a:sym typeface="Calibri"/>
                        </a:rPr>
                        <a:t> facilitating the CCs alignment</a:t>
                      </a:r>
                      <a:endParaRPr/>
                    </a:p>
                    <a:p>
                      <a:pPr marL="0" marR="0" lvl="0" indent="0" algn="ctr" rtl="0">
                        <a:lnSpc>
                          <a:spcPct val="100000"/>
                        </a:lnSpc>
                        <a:spcBef>
                          <a:spcPts val="0"/>
                        </a:spcBef>
                        <a:spcAft>
                          <a:spcPts val="0"/>
                        </a:spcAft>
                        <a:buClr>
                          <a:srgbClr val="000000"/>
                        </a:buClr>
                        <a:buSzPts val="1800"/>
                        <a:buFont typeface="Arial"/>
                        <a:buNone/>
                      </a:pPr>
                      <a:endParaRPr sz="1800" b="0" u="none" strike="noStrike" cap="none"/>
                    </a:p>
                    <a:p>
                      <a:pPr marL="0" marR="0" lvl="0" indent="0" algn="ctr" rtl="0">
                        <a:lnSpc>
                          <a:spcPct val="100000"/>
                        </a:lnSpc>
                        <a:spcBef>
                          <a:spcPts val="0"/>
                        </a:spcBef>
                        <a:spcAft>
                          <a:spcPts val="0"/>
                        </a:spcAft>
                        <a:buClr>
                          <a:srgbClr val="000000"/>
                        </a:buClr>
                        <a:buSzPts val="1800"/>
                        <a:buFont typeface="Arial"/>
                        <a:buNone/>
                      </a:pPr>
                      <a:endParaRPr sz="1800" b="0" u="none" strike="noStrike" cap="none"/>
                    </a:p>
                    <a:p>
                      <a:pPr marL="0" marR="0" lvl="0" indent="0" algn="ctr" rtl="0">
                        <a:lnSpc>
                          <a:spcPct val="100000"/>
                        </a:lnSpc>
                        <a:spcBef>
                          <a:spcPts val="0"/>
                        </a:spcBef>
                        <a:spcAft>
                          <a:spcPts val="0"/>
                        </a:spcAft>
                        <a:buClr>
                          <a:srgbClr val="000000"/>
                        </a:buClr>
                        <a:buSzPts val="1800"/>
                        <a:buFont typeface="Arial"/>
                        <a:buNone/>
                      </a:pP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281800">
                <a:tc>
                  <a:txBody>
                    <a:bodyPr/>
                    <a:lstStyle/>
                    <a:p>
                      <a:pPr marL="0" marR="0" lvl="0" indent="0" algn="ctr" rtl="0">
                        <a:lnSpc>
                          <a:spcPct val="100000"/>
                        </a:lnSpc>
                        <a:spcBef>
                          <a:spcPts val="0"/>
                        </a:spcBef>
                        <a:spcAft>
                          <a:spcPts val="0"/>
                        </a:spcAft>
                        <a:buClr>
                          <a:srgbClr val="000000"/>
                        </a:buClr>
                        <a:buSzPts val="1800"/>
                        <a:buFont typeface="Arial"/>
                        <a:buNone/>
                      </a:pP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it-IT" sz="1800" b="0" u="none" strike="noStrike" cap="none"/>
                        <a:t>Strengthen </a:t>
                      </a:r>
                      <a:r>
                        <a:rPr lang="it-IT" sz="1800" b="1" i="0" u="none" strike="noStrike" cap="none">
                          <a:solidFill>
                            <a:srgbClr val="0070C0"/>
                          </a:solidFill>
                          <a:latin typeface="Calibri"/>
                          <a:ea typeface="Calibri"/>
                          <a:cs typeface="Calibri"/>
                          <a:sym typeface="Calibri"/>
                        </a:rPr>
                        <a:t>Competence Centre network</a:t>
                      </a:r>
                      <a:r>
                        <a:rPr lang="it-IT" sz="1800" b="0" u="none" strike="noStrike" cap="none"/>
                        <a:t> engaging with professionals and user support networks</a:t>
                      </a: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it-IT" sz="1800" b="1" i="0" u="none" strike="noStrike" cap="none">
                          <a:solidFill>
                            <a:srgbClr val="0070C0"/>
                          </a:solidFill>
                          <a:latin typeface="Calibri"/>
                          <a:ea typeface="Calibri"/>
                          <a:cs typeface="Calibri"/>
                          <a:sym typeface="Calibri"/>
                        </a:rPr>
                        <a:t>Sustainability </a:t>
                      </a:r>
                      <a:r>
                        <a:rPr lang="it-IT" sz="1800" b="0" i="0" u="none" strike="noStrike" cap="none">
                          <a:solidFill>
                            <a:schemeClr val="dk1"/>
                          </a:solidFill>
                          <a:latin typeface="Calibri"/>
                          <a:ea typeface="Calibri"/>
                          <a:cs typeface="Calibri"/>
                          <a:sym typeface="Calibri"/>
                        </a:rPr>
                        <a:t>discussion </a:t>
                      </a:r>
                      <a:r>
                        <a:rPr lang="it-IT" sz="1800" u="none" strike="noStrike" cap="none"/>
                        <a:t>involving relevant actors and </a:t>
                      </a:r>
                      <a:r>
                        <a:rPr lang="it-IT" sz="1800" b="0" i="0" u="none" strike="noStrike" cap="none">
                          <a:solidFill>
                            <a:schemeClr val="dk1"/>
                          </a:solidFill>
                          <a:latin typeface="Calibri"/>
                          <a:ea typeface="Calibri"/>
                          <a:cs typeface="Calibri"/>
                          <a:sym typeface="Calibri"/>
                        </a:rPr>
                        <a:t>EOSC partnership</a:t>
                      </a: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22" name="Google Shape;422;g2ee5ebd5be6_0_175"/>
          <p:cNvSpPr/>
          <p:nvPr/>
        </p:nvSpPr>
        <p:spPr>
          <a:xfrm>
            <a:off x="1144800" y="4222464"/>
            <a:ext cx="1440000" cy="1440000"/>
          </a:xfrm>
          <a:prstGeom prst="ellipse">
            <a:avLst/>
          </a:prstGeom>
          <a:solidFill>
            <a:srgbClr val="3278B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3" name="Google Shape;423;g2ee5ebd5be6_0_175"/>
          <p:cNvSpPr/>
          <p:nvPr/>
        </p:nvSpPr>
        <p:spPr>
          <a:xfrm>
            <a:off x="5375998" y="4222464"/>
            <a:ext cx="1440000" cy="1440000"/>
          </a:xfrm>
          <a:prstGeom prst="ellipse">
            <a:avLst/>
          </a:prstGeom>
          <a:solidFill>
            <a:srgbClr val="3278B1">
              <a:alpha val="63919"/>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4" name="Google Shape;424;g2ee5ebd5be6_0_175"/>
          <p:cNvSpPr/>
          <p:nvPr/>
        </p:nvSpPr>
        <p:spPr>
          <a:xfrm>
            <a:off x="3235001" y="2014355"/>
            <a:ext cx="1440000" cy="1440000"/>
          </a:xfrm>
          <a:prstGeom prst="ellipse">
            <a:avLst/>
          </a:prstGeom>
          <a:solidFill>
            <a:srgbClr val="3278B1">
              <a:alpha val="7608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5" name="Google Shape;425;g2ee5ebd5be6_0_175"/>
          <p:cNvSpPr/>
          <p:nvPr/>
        </p:nvSpPr>
        <p:spPr>
          <a:xfrm>
            <a:off x="7479636" y="2014355"/>
            <a:ext cx="1440000" cy="1440000"/>
          </a:xfrm>
          <a:prstGeom prst="ellipse">
            <a:avLst/>
          </a:prstGeom>
          <a:solidFill>
            <a:srgbClr val="3278B1">
              <a:alpha val="5294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6" name="Google Shape;426;g2ee5ebd5be6_0_175"/>
          <p:cNvSpPr/>
          <p:nvPr/>
        </p:nvSpPr>
        <p:spPr>
          <a:xfrm>
            <a:off x="9578836" y="4222464"/>
            <a:ext cx="1440000" cy="1440000"/>
          </a:xfrm>
          <a:prstGeom prst="ellipse">
            <a:avLst/>
          </a:prstGeom>
          <a:solidFill>
            <a:srgbClr val="3278B1">
              <a:alpha val="4314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cxnSp>
        <p:nvCxnSpPr>
          <p:cNvPr id="427" name="Google Shape;427;g2ee5ebd5be6_0_175"/>
          <p:cNvCxnSpPr/>
          <p:nvPr/>
        </p:nvCxnSpPr>
        <p:spPr>
          <a:xfrm>
            <a:off x="1864800" y="3383664"/>
            <a:ext cx="0" cy="943200"/>
          </a:xfrm>
          <a:prstGeom prst="straightConnector1">
            <a:avLst/>
          </a:prstGeom>
          <a:noFill/>
          <a:ln w="28575" cap="flat" cmpd="sng">
            <a:solidFill>
              <a:srgbClr val="3278B1"/>
            </a:solidFill>
            <a:prstDash val="solid"/>
            <a:miter lim="800000"/>
            <a:headEnd type="oval" w="lg" len="lg"/>
            <a:tailEnd type="oval" w="lg" len="lg"/>
          </a:ln>
        </p:spPr>
      </p:cxnSp>
      <p:cxnSp>
        <p:nvCxnSpPr>
          <p:cNvPr id="428" name="Google Shape;428;g2ee5ebd5be6_0_175"/>
          <p:cNvCxnSpPr/>
          <p:nvPr/>
        </p:nvCxnSpPr>
        <p:spPr>
          <a:xfrm>
            <a:off x="4018797" y="3067456"/>
            <a:ext cx="0" cy="943200"/>
          </a:xfrm>
          <a:prstGeom prst="straightConnector1">
            <a:avLst/>
          </a:prstGeom>
          <a:noFill/>
          <a:ln w="28575" cap="flat" cmpd="sng">
            <a:solidFill>
              <a:srgbClr val="6197C3"/>
            </a:solidFill>
            <a:prstDash val="solid"/>
            <a:miter lim="800000"/>
            <a:headEnd type="oval" w="lg" len="lg"/>
            <a:tailEnd type="oval" w="lg" len="lg"/>
          </a:ln>
        </p:spPr>
      </p:cxnSp>
      <p:cxnSp>
        <p:nvCxnSpPr>
          <p:cNvPr id="429" name="Google Shape;429;g2ee5ebd5be6_0_175"/>
          <p:cNvCxnSpPr/>
          <p:nvPr/>
        </p:nvCxnSpPr>
        <p:spPr>
          <a:xfrm>
            <a:off x="8199636" y="3689498"/>
            <a:ext cx="0" cy="613800"/>
          </a:xfrm>
          <a:prstGeom prst="straightConnector1">
            <a:avLst/>
          </a:prstGeom>
          <a:noFill/>
          <a:ln w="28575" cap="flat" cmpd="sng">
            <a:solidFill>
              <a:srgbClr val="90B6D5"/>
            </a:solidFill>
            <a:prstDash val="solid"/>
            <a:miter lim="800000"/>
            <a:headEnd type="oval" w="lg" len="lg"/>
            <a:tailEnd type="oval" w="lg" len="lg"/>
          </a:ln>
        </p:spPr>
      </p:cxnSp>
      <p:pic>
        <p:nvPicPr>
          <p:cNvPr id="430" name="Google Shape;430;g2ee5ebd5be6_0_175"/>
          <p:cNvPicPr preferRelativeResize="0"/>
          <p:nvPr/>
        </p:nvPicPr>
        <p:blipFill rotWithShape="1">
          <a:blip r:embed="rId3">
            <a:alphaModFix/>
          </a:blip>
          <a:srcRect t="61089"/>
          <a:stretch/>
        </p:blipFill>
        <p:spPr>
          <a:xfrm>
            <a:off x="7656800" y="2805531"/>
            <a:ext cx="1085675" cy="422450"/>
          </a:xfrm>
          <a:prstGeom prst="rect">
            <a:avLst/>
          </a:prstGeom>
          <a:noFill/>
          <a:ln>
            <a:noFill/>
          </a:ln>
        </p:spPr>
      </p:pic>
      <p:pic>
        <p:nvPicPr>
          <p:cNvPr id="431" name="Google Shape;431;g2ee5ebd5be6_0_175"/>
          <p:cNvPicPr preferRelativeResize="0"/>
          <p:nvPr/>
        </p:nvPicPr>
        <p:blipFill rotWithShape="1">
          <a:blip r:embed="rId4">
            <a:alphaModFix/>
          </a:blip>
          <a:srcRect/>
          <a:stretch/>
        </p:blipFill>
        <p:spPr>
          <a:xfrm>
            <a:off x="7809175" y="2133831"/>
            <a:ext cx="833833" cy="655325"/>
          </a:xfrm>
          <a:prstGeom prst="rect">
            <a:avLst/>
          </a:prstGeom>
          <a:noFill/>
          <a:ln>
            <a:noFill/>
          </a:ln>
        </p:spPr>
      </p:pic>
      <p:cxnSp>
        <p:nvCxnSpPr>
          <p:cNvPr id="432" name="Google Shape;432;g2ee5ebd5be6_0_175"/>
          <p:cNvCxnSpPr/>
          <p:nvPr/>
        </p:nvCxnSpPr>
        <p:spPr>
          <a:xfrm>
            <a:off x="6095998" y="3383664"/>
            <a:ext cx="0" cy="943200"/>
          </a:xfrm>
          <a:prstGeom prst="straightConnector1">
            <a:avLst/>
          </a:prstGeom>
          <a:noFill/>
          <a:ln w="28575" cap="flat" cmpd="sng">
            <a:solidFill>
              <a:srgbClr val="7AA7CC"/>
            </a:solidFill>
            <a:prstDash val="solid"/>
            <a:miter lim="800000"/>
            <a:headEnd type="oval" w="lg" len="lg"/>
            <a:tailEnd type="oval" w="lg" len="lg"/>
          </a:ln>
        </p:spPr>
      </p:cxnSp>
      <p:cxnSp>
        <p:nvCxnSpPr>
          <p:cNvPr id="433" name="Google Shape;433;g2ee5ebd5be6_0_175"/>
          <p:cNvCxnSpPr/>
          <p:nvPr/>
        </p:nvCxnSpPr>
        <p:spPr>
          <a:xfrm>
            <a:off x="10298836" y="2957364"/>
            <a:ext cx="21900" cy="1016100"/>
          </a:xfrm>
          <a:prstGeom prst="straightConnector1">
            <a:avLst/>
          </a:prstGeom>
          <a:noFill/>
          <a:ln w="28575" cap="flat" cmpd="sng">
            <a:solidFill>
              <a:srgbClr val="A5C4DD"/>
            </a:solidFill>
            <a:prstDash val="solid"/>
            <a:miter lim="800000"/>
            <a:headEnd type="oval" w="lg" len="lg"/>
            <a:tailEnd type="oval" w="lg" len="lg"/>
          </a:ln>
        </p:spPr>
      </p:cxnSp>
      <p:pic>
        <p:nvPicPr>
          <p:cNvPr id="434" name="Google Shape;434;g2ee5ebd5be6_0_175"/>
          <p:cNvPicPr preferRelativeResize="0"/>
          <p:nvPr/>
        </p:nvPicPr>
        <p:blipFill rotWithShape="1">
          <a:blip r:embed="rId4">
            <a:alphaModFix/>
          </a:blip>
          <a:srcRect/>
          <a:stretch/>
        </p:blipFill>
        <p:spPr>
          <a:xfrm>
            <a:off x="3341626" y="2404368"/>
            <a:ext cx="537515" cy="422462"/>
          </a:xfrm>
          <a:prstGeom prst="rect">
            <a:avLst/>
          </a:prstGeom>
          <a:noFill/>
          <a:ln>
            <a:noFill/>
          </a:ln>
        </p:spPr>
      </p:pic>
      <p:pic>
        <p:nvPicPr>
          <p:cNvPr id="435" name="Google Shape;435;g2ee5ebd5be6_0_175"/>
          <p:cNvPicPr preferRelativeResize="0"/>
          <p:nvPr/>
        </p:nvPicPr>
        <p:blipFill rotWithShape="1">
          <a:blip r:embed="rId5">
            <a:alphaModFix/>
          </a:blip>
          <a:srcRect/>
          <a:stretch/>
        </p:blipFill>
        <p:spPr>
          <a:xfrm>
            <a:off x="3607499" y="2267647"/>
            <a:ext cx="935865" cy="935865"/>
          </a:xfrm>
          <a:prstGeom prst="rect">
            <a:avLst/>
          </a:prstGeom>
          <a:noFill/>
          <a:ln>
            <a:noFill/>
          </a:ln>
        </p:spPr>
      </p:pic>
      <p:pic>
        <p:nvPicPr>
          <p:cNvPr id="436" name="Google Shape;436;g2ee5ebd5be6_0_175"/>
          <p:cNvPicPr preferRelativeResize="0"/>
          <p:nvPr/>
        </p:nvPicPr>
        <p:blipFill rotWithShape="1">
          <a:blip r:embed="rId6">
            <a:alphaModFix/>
          </a:blip>
          <a:srcRect/>
          <a:stretch/>
        </p:blipFill>
        <p:spPr>
          <a:xfrm>
            <a:off x="5431484" y="4303364"/>
            <a:ext cx="1297343" cy="1297343"/>
          </a:xfrm>
          <a:prstGeom prst="rect">
            <a:avLst/>
          </a:prstGeom>
          <a:noFill/>
          <a:ln>
            <a:noFill/>
          </a:ln>
        </p:spPr>
      </p:pic>
      <p:pic>
        <p:nvPicPr>
          <p:cNvPr id="437" name="Google Shape;437;g2ee5ebd5be6_0_175"/>
          <p:cNvPicPr preferRelativeResize="0"/>
          <p:nvPr/>
        </p:nvPicPr>
        <p:blipFill rotWithShape="1">
          <a:blip r:embed="rId7">
            <a:alphaModFix/>
          </a:blip>
          <a:srcRect/>
          <a:stretch/>
        </p:blipFill>
        <p:spPr>
          <a:xfrm>
            <a:off x="9702934" y="4356133"/>
            <a:ext cx="1191802" cy="1191803"/>
          </a:xfrm>
          <a:prstGeom prst="rect">
            <a:avLst/>
          </a:prstGeom>
          <a:noFill/>
          <a:ln>
            <a:noFill/>
          </a:ln>
        </p:spPr>
      </p:pic>
      <p:pic>
        <p:nvPicPr>
          <p:cNvPr id="438" name="Google Shape;438;g2ee5ebd5be6_0_175"/>
          <p:cNvPicPr preferRelativeResize="0"/>
          <p:nvPr/>
        </p:nvPicPr>
        <p:blipFill rotWithShape="1">
          <a:blip r:embed="rId8">
            <a:alphaModFix/>
          </a:blip>
          <a:srcRect/>
          <a:stretch/>
        </p:blipFill>
        <p:spPr>
          <a:xfrm>
            <a:off x="1397285" y="4474949"/>
            <a:ext cx="935028" cy="93502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31"/>
          <p:cNvSpPr txBox="1">
            <a:spLocks noGrp="1"/>
          </p:cNvSpPr>
          <p:nvPr>
            <p:ph type="title"/>
          </p:nvPr>
        </p:nvSpPr>
        <p:spPr>
          <a:xfrm>
            <a:off x="84841" y="2941167"/>
            <a:ext cx="6155703" cy="178538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0C0"/>
              </a:buClr>
              <a:buSzPts val="4400"/>
              <a:buFont typeface="Century Gothic"/>
              <a:buNone/>
            </a:pPr>
            <a:r>
              <a:rPr lang="it-IT" sz="4400" b="0" i="0" u="none" strike="noStrike" cap="none" dirty="0">
                <a:solidFill>
                  <a:schemeClr val="accent2"/>
                </a:solidFill>
                <a:latin typeface="Century Gothic"/>
                <a:ea typeface="Century Gothic"/>
                <a:cs typeface="Century Gothic"/>
                <a:sym typeface="Century Gothic"/>
              </a:rPr>
              <a:t>Thank </a:t>
            </a:r>
            <a:r>
              <a:rPr lang="it-IT" sz="4400" b="0" i="0" u="none" strike="noStrike" cap="none" dirty="0" err="1">
                <a:solidFill>
                  <a:schemeClr val="accent2"/>
                </a:solidFill>
                <a:latin typeface="Century Gothic"/>
                <a:ea typeface="Century Gothic"/>
                <a:cs typeface="Century Gothic"/>
                <a:sym typeface="Century Gothic"/>
              </a:rPr>
              <a:t>you</a:t>
            </a:r>
            <a:r>
              <a:rPr lang="it-IT" sz="4400" b="0" i="0" u="none" strike="noStrike" cap="none" dirty="0">
                <a:solidFill>
                  <a:schemeClr val="accent2"/>
                </a:solidFill>
                <a:latin typeface="Century Gothic"/>
                <a:ea typeface="Century Gothic"/>
                <a:cs typeface="Century Gothic"/>
                <a:sym typeface="Century Gothic"/>
              </a:rPr>
              <a:t>!</a:t>
            </a:r>
            <a:br>
              <a:rPr lang="it-IT" sz="4400" b="0" i="0" u="none" strike="noStrike" cap="none" dirty="0">
                <a:solidFill>
                  <a:schemeClr val="accent2"/>
                </a:solidFill>
                <a:latin typeface="Century Gothic"/>
                <a:ea typeface="Century Gothic"/>
                <a:cs typeface="Century Gothic"/>
                <a:sym typeface="Century Gothic"/>
              </a:rPr>
            </a:br>
            <a:r>
              <a:rPr lang="it-IT" sz="4400" dirty="0" err="1">
                <a:solidFill>
                  <a:schemeClr val="accent2"/>
                </a:solidFill>
                <a:latin typeface="Century Gothic"/>
                <a:ea typeface="Century Gothic"/>
                <a:cs typeface="Century Gothic"/>
                <a:sym typeface="Century Gothic"/>
              </a:rPr>
              <a:t>Any</a:t>
            </a:r>
            <a:r>
              <a:rPr lang="it-IT" sz="4400" dirty="0">
                <a:solidFill>
                  <a:schemeClr val="accent2"/>
                </a:solidFill>
                <a:latin typeface="Century Gothic"/>
                <a:ea typeface="Century Gothic"/>
                <a:cs typeface="Century Gothic"/>
                <a:sym typeface="Century Gothic"/>
              </a:rPr>
              <a:t> </a:t>
            </a:r>
            <a:r>
              <a:rPr lang="it-IT" sz="4400" dirty="0" err="1">
                <a:solidFill>
                  <a:schemeClr val="accent2"/>
                </a:solidFill>
                <a:latin typeface="Century Gothic"/>
                <a:ea typeface="Century Gothic"/>
                <a:cs typeface="Century Gothic"/>
                <a:sym typeface="Century Gothic"/>
              </a:rPr>
              <a:t>comments</a:t>
            </a:r>
            <a:r>
              <a:rPr lang="it-IT" sz="4400" dirty="0">
                <a:solidFill>
                  <a:schemeClr val="accent2"/>
                </a:solidFill>
                <a:latin typeface="Century Gothic"/>
                <a:ea typeface="Century Gothic"/>
                <a:cs typeface="Century Gothic"/>
                <a:sym typeface="Century Gothic"/>
              </a:rPr>
              <a:t> or </a:t>
            </a:r>
            <a:r>
              <a:rPr lang="it-IT" sz="4400" dirty="0" err="1">
                <a:solidFill>
                  <a:schemeClr val="accent2"/>
                </a:solidFill>
                <a:latin typeface="Century Gothic"/>
                <a:ea typeface="Century Gothic"/>
                <a:cs typeface="Century Gothic"/>
                <a:sym typeface="Century Gothic"/>
              </a:rPr>
              <a:t>questions</a:t>
            </a:r>
            <a:r>
              <a:rPr lang="it-IT" sz="4400" dirty="0">
                <a:solidFill>
                  <a:schemeClr val="accent2"/>
                </a:solidFill>
                <a:latin typeface="Century Gothic"/>
                <a:ea typeface="Century Gothic"/>
                <a:cs typeface="Century Gothic"/>
                <a:sym typeface="Century Gothic"/>
              </a:rPr>
              <a:t>?</a:t>
            </a:r>
            <a:endParaRPr sz="4400" b="0" i="0" u="none" strike="noStrike" cap="none" dirty="0">
              <a:solidFill>
                <a:schemeClr val="accent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rgbClr val="0070C0"/>
              </a:buClr>
              <a:buSzPts val="4400"/>
              <a:buFont typeface="Century Gothic"/>
              <a:buNone/>
            </a:pPr>
            <a:endParaRPr sz="4400" dirty="0">
              <a:solidFill>
                <a:schemeClr val="accent2"/>
              </a:solidFill>
              <a:latin typeface="Century Gothic"/>
              <a:ea typeface="Century Gothic"/>
              <a:cs typeface="Century Gothic"/>
              <a:sym typeface="Century Gothic"/>
            </a:endParaRPr>
          </a:p>
        </p:txBody>
      </p:sp>
      <p:sp>
        <p:nvSpPr>
          <p:cNvPr id="444" name="Google Shape;444;p131"/>
          <p:cNvSpPr txBox="1">
            <a:spLocks noGrp="1"/>
          </p:cNvSpPr>
          <p:nvPr>
            <p:ph type="body" idx="1"/>
          </p:nvPr>
        </p:nvSpPr>
        <p:spPr>
          <a:xfrm>
            <a:off x="7746966" y="4179007"/>
            <a:ext cx="6155700" cy="144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92D050"/>
              </a:buClr>
              <a:buSzPts val="2400"/>
              <a:buNone/>
            </a:pPr>
            <a:r>
              <a:rPr lang="it-IT" sz="2400" b="0" i="0" u="none" strike="noStrike" cap="none">
                <a:solidFill>
                  <a:srgbClr val="92D050"/>
                </a:solidFill>
                <a:latin typeface="Quicksand SemiBold"/>
                <a:ea typeface="Quicksand SemiBold"/>
                <a:cs typeface="Quicksand SemiBold"/>
                <a:sym typeface="Quicksand SemiBold"/>
              </a:rPr>
              <a:t>Project coordinator office: </a:t>
            </a:r>
            <a:r>
              <a:rPr lang="it-IT" sz="2400" b="0" i="0" u="sng" strike="noStrike" cap="none">
                <a:solidFill>
                  <a:srgbClr val="92D050"/>
                </a:solidFill>
                <a:latin typeface="Quicksand SemiBold"/>
                <a:ea typeface="Quicksand SemiBold"/>
                <a:cs typeface="Quicksand SemiBold"/>
                <a:sym typeface="Quicksand SemiBold"/>
                <a:hlinkClick r:id="rId3">
                  <a:extLst>
                    <a:ext uri="{A12FA001-AC4F-418D-AE19-62706E023703}">
                      <ahyp:hlinkClr xmlns:ahyp="http://schemas.microsoft.com/office/drawing/2018/hyperlinkcolor" val="tx"/>
                    </a:ext>
                  </a:extLst>
                </a:hlinkClick>
              </a:rPr>
              <a:t>coordinator@skills4eosc.eu</a:t>
            </a:r>
            <a:r>
              <a:rPr lang="it-IT" sz="2400" b="0" i="0" u="none" strike="noStrike" cap="none">
                <a:solidFill>
                  <a:srgbClr val="92D050"/>
                </a:solidFill>
                <a:latin typeface="Quicksand SemiBold"/>
                <a:ea typeface="Quicksand SemiBold"/>
                <a:cs typeface="Quicksand SemiBold"/>
                <a:sym typeface="Quicksand SemiBold"/>
              </a:rPr>
              <a:t>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b48297e7ae_0_107"/>
          <p:cNvSpPr/>
          <p:nvPr/>
        </p:nvSpPr>
        <p:spPr>
          <a:xfrm>
            <a:off x="884075" y="2293125"/>
            <a:ext cx="5254500" cy="3882300"/>
          </a:xfrm>
          <a:prstGeom prst="roundRect">
            <a:avLst>
              <a:gd name="adj" fmla="val 4503"/>
            </a:avLst>
          </a:prstGeom>
          <a:solidFill>
            <a:srgbClr val="E8F5DB"/>
          </a:solidFill>
          <a:ln w="952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it-IT" sz="2000" b="1" i="0" u="none" strike="noStrike" cap="none">
                <a:solidFill>
                  <a:schemeClr val="dk1"/>
                </a:solidFill>
                <a:latin typeface="Calibri"/>
                <a:ea typeface="Calibri"/>
                <a:cs typeface="Calibri"/>
                <a:sym typeface="Calibri"/>
              </a:rPr>
              <a:t>Priority 4:</a:t>
            </a:r>
            <a:r>
              <a:rPr lang="it-IT" sz="2000" b="0" i="0" u="none" strike="noStrike" cap="none">
                <a:solidFill>
                  <a:schemeClr val="dk1"/>
                </a:solidFill>
                <a:latin typeface="Calibri"/>
                <a:ea typeface="Calibri"/>
                <a:cs typeface="Calibri"/>
                <a:sym typeface="Calibri"/>
              </a:rPr>
              <a:t> </a:t>
            </a:r>
            <a:r>
              <a:rPr lang="it-IT" sz="2000" b="1" i="0" u="none" strike="noStrike" cap="none">
                <a:solidFill>
                  <a:schemeClr val="dk1"/>
                </a:solidFill>
                <a:latin typeface="Calibri"/>
                <a:ea typeface="Calibri"/>
                <a:cs typeface="Calibri"/>
                <a:sym typeface="Calibri"/>
              </a:rPr>
              <a:t>Influencing </a:t>
            </a:r>
            <a:r>
              <a:rPr lang="it-IT" sz="2000" b="0" i="0" u="none" strike="noStrike" cap="none">
                <a:solidFill>
                  <a:schemeClr val="dk1"/>
                </a:solidFill>
                <a:latin typeface="Calibri"/>
                <a:ea typeface="Calibri"/>
                <a:cs typeface="Calibri"/>
                <a:sym typeface="Calibri"/>
              </a:rPr>
              <a:t>national Open Science </a:t>
            </a:r>
            <a:r>
              <a:rPr lang="it-IT" sz="2000" b="1" i="0" u="none" strike="noStrike" cap="none">
                <a:solidFill>
                  <a:schemeClr val="dk1"/>
                </a:solidFill>
                <a:latin typeface="Calibri"/>
                <a:ea typeface="Calibri"/>
                <a:cs typeface="Calibri"/>
                <a:sym typeface="Calibri"/>
              </a:rPr>
              <a:t>policy for skills</a:t>
            </a:r>
            <a:r>
              <a:rPr lang="it-IT" sz="2000" b="0" i="0" u="none" strike="noStrike" cap="none">
                <a:solidFill>
                  <a:schemeClr val="dk1"/>
                </a:solidFill>
                <a:latin typeface="Calibri"/>
                <a:ea typeface="Calibri"/>
                <a:cs typeface="Calibri"/>
                <a:sym typeface="Calibri"/>
              </a:rPr>
              <a:t> by supporting strategic leaders</a:t>
            </a:r>
            <a:endParaRPr sz="2000" b="0" i="0" u="none" strike="noStrike" cap="none">
              <a:solidFill>
                <a:schemeClr val="dk1"/>
              </a:solidFill>
              <a:latin typeface="Calibri"/>
              <a:ea typeface="Calibri"/>
              <a:cs typeface="Calibri"/>
              <a:sym typeface="Calibri"/>
            </a:endParaRPr>
          </a:p>
        </p:txBody>
      </p:sp>
      <p:sp>
        <p:nvSpPr>
          <p:cNvPr id="109" name="Google Shape;109;g2b48297e7ae_0_107"/>
          <p:cNvSpPr/>
          <p:nvPr/>
        </p:nvSpPr>
        <p:spPr>
          <a:xfrm>
            <a:off x="884025" y="2451198"/>
            <a:ext cx="5254500" cy="2859000"/>
          </a:xfrm>
          <a:prstGeom prst="roundRect">
            <a:avLst>
              <a:gd name="adj" fmla="val 3635"/>
            </a:avLst>
          </a:prstGeom>
          <a:solidFill>
            <a:srgbClr val="95C11F">
              <a:alpha val="54509"/>
            </a:srgbClr>
          </a:solidFill>
          <a:ln w="952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it-IT" sz="2000" b="1" i="0" u="none" strike="noStrike" cap="none">
                <a:solidFill>
                  <a:schemeClr val="dk1"/>
                </a:solidFill>
                <a:latin typeface="Calibri"/>
                <a:ea typeface="Calibri"/>
                <a:cs typeface="Calibri"/>
                <a:sym typeface="Calibri"/>
              </a:rPr>
              <a:t>Priority 3</a:t>
            </a:r>
            <a:r>
              <a:rPr lang="it-IT" sz="2000" b="0" i="0" u="none" strike="noStrike" cap="none">
                <a:solidFill>
                  <a:schemeClr val="dk1"/>
                </a:solidFill>
                <a:latin typeface="Calibri"/>
                <a:ea typeface="Calibri"/>
                <a:cs typeface="Calibri"/>
                <a:sym typeface="Calibri"/>
              </a:rPr>
              <a:t>: Building a trusted and long-lasting </a:t>
            </a:r>
            <a:r>
              <a:rPr lang="it-IT" sz="2000" b="1" i="0" u="none" strike="noStrike" cap="none">
                <a:solidFill>
                  <a:schemeClr val="dk1"/>
                </a:solidFill>
                <a:latin typeface="Calibri"/>
                <a:ea typeface="Calibri"/>
                <a:cs typeface="Calibri"/>
                <a:sym typeface="Calibri"/>
              </a:rPr>
              <a:t>knowledge hub of learning materials</a:t>
            </a:r>
            <a:r>
              <a:rPr lang="it-IT" sz="2000" b="0" i="0" u="none" strike="noStrike" cap="none">
                <a:solidFill>
                  <a:schemeClr val="dk1"/>
                </a:solidFill>
                <a:latin typeface="Calibri"/>
                <a:ea typeface="Calibri"/>
                <a:cs typeface="Calibri"/>
                <a:sym typeface="Calibri"/>
              </a:rPr>
              <a:t> and related tools</a:t>
            </a:r>
            <a:endParaRPr sz="2000" b="0" i="0" u="none" strike="noStrike" cap="none">
              <a:solidFill>
                <a:schemeClr val="dk1"/>
              </a:solidFill>
              <a:latin typeface="Calibri"/>
              <a:ea typeface="Calibri"/>
              <a:cs typeface="Calibri"/>
              <a:sym typeface="Calibri"/>
            </a:endParaRPr>
          </a:p>
        </p:txBody>
      </p:sp>
      <p:sp>
        <p:nvSpPr>
          <p:cNvPr id="110" name="Google Shape;110;g2b48297e7ae_0_107"/>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3600"/>
              <a:buFont typeface="Century Gothic"/>
              <a:buNone/>
            </a:pPr>
            <a:r>
              <a:rPr lang="it-IT" sz="3600">
                <a:solidFill>
                  <a:srgbClr val="0070C0"/>
                </a:solidFill>
                <a:latin typeface="Century Gothic"/>
                <a:ea typeface="Century Gothic"/>
                <a:cs typeface="Century Gothic"/>
                <a:sym typeface="Century Gothic"/>
              </a:rPr>
              <a:t>Skills&amp;Training SRIA priorities and Skills4EOSC</a:t>
            </a:r>
            <a:r>
              <a:rPr lang="it-IT" sz="4300" b="0" i="0" u="none" strike="noStrike" cap="none">
                <a:solidFill>
                  <a:srgbClr val="0070C0"/>
                </a:solidFill>
                <a:latin typeface="Century Gothic"/>
                <a:ea typeface="Century Gothic"/>
                <a:cs typeface="Century Gothic"/>
                <a:sym typeface="Century Gothic"/>
              </a:rPr>
              <a:t> </a:t>
            </a:r>
            <a:endParaRPr/>
          </a:p>
        </p:txBody>
      </p:sp>
      <p:sp>
        <p:nvSpPr>
          <p:cNvPr id="111" name="Google Shape;111;g2b48297e7ae_0_107"/>
          <p:cNvSpPr/>
          <p:nvPr/>
        </p:nvSpPr>
        <p:spPr>
          <a:xfrm>
            <a:off x="884025" y="2066450"/>
            <a:ext cx="5254500" cy="2109900"/>
          </a:xfrm>
          <a:prstGeom prst="roundRect">
            <a:avLst>
              <a:gd name="adj" fmla="val 11317"/>
            </a:avLst>
          </a:prstGeom>
          <a:solidFill>
            <a:schemeClr val="lt1">
              <a:alpha val="54509"/>
            </a:schemeClr>
          </a:solidFill>
          <a:ln w="952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it-IT" sz="2000" b="1" i="0" u="none" strike="noStrike" cap="none">
                <a:solidFill>
                  <a:schemeClr val="dk1"/>
                </a:solidFill>
                <a:latin typeface="Calibri"/>
                <a:ea typeface="Calibri"/>
                <a:cs typeface="Calibri"/>
                <a:sym typeface="Calibri"/>
              </a:rPr>
              <a:t>Priority 2</a:t>
            </a:r>
            <a:r>
              <a:rPr lang="it-IT" sz="2000" b="0" i="0" u="none" strike="noStrike" cap="none">
                <a:solidFill>
                  <a:schemeClr val="dk1"/>
                </a:solidFill>
                <a:latin typeface="Calibri"/>
                <a:ea typeface="Calibri"/>
                <a:cs typeface="Calibri"/>
                <a:sym typeface="Calibri"/>
              </a:rPr>
              <a:t>: Bridging the education gap: </a:t>
            </a:r>
            <a:r>
              <a:rPr lang="it-IT" sz="2000" b="1" i="0" u="none" strike="noStrike" cap="none">
                <a:solidFill>
                  <a:schemeClr val="dk1"/>
                </a:solidFill>
                <a:latin typeface="Calibri"/>
                <a:ea typeface="Calibri"/>
                <a:cs typeface="Calibri"/>
                <a:sym typeface="Calibri"/>
              </a:rPr>
              <a:t>coordinating and aligning curricula</a:t>
            </a:r>
            <a:r>
              <a:rPr lang="it-IT" sz="2000" b="0" i="0" u="none" strike="noStrike" cap="none">
                <a:solidFill>
                  <a:schemeClr val="dk1"/>
                </a:solidFill>
                <a:latin typeface="Calibri"/>
                <a:ea typeface="Calibri"/>
                <a:cs typeface="Calibri"/>
                <a:sym typeface="Calibri"/>
              </a:rPr>
              <a:t> for students and researchers</a:t>
            </a:r>
            <a:endParaRPr sz="2000" b="0" i="0" u="none" strike="noStrike" cap="none">
              <a:solidFill>
                <a:schemeClr val="dk1"/>
              </a:solidFill>
              <a:latin typeface="Calibri"/>
              <a:ea typeface="Calibri"/>
              <a:cs typeface="Calibri"/>
              <a:sym typeface="Calibri"/>
            </a:endParaRPr>
          </a:p>
        </p:txBody>
      </p:sp>
      <p:sp>
        <p:nvSpPr>
          <p:cNvPr id="112" name="Google Shape;112;g2b48297e7ae_0_107"/>
          <p:cNvSpPr/>
          <p:nvPr/>
        </p:nvSpPr>
        <p:spPr>
          <a:xfrm>
            <a:off x="884025" y="2069600"/>
            <a:ext cx="5254500" cy="932100"/>
          </a:xfrm>
          <a:prstGeom prst="roundRect">
            <a:avLst>
              <a:gd name="adj" fmla="val 16667"/>
            </a:avLst>
          </a:prstGeom>
          <a:solidFill>
            <a:srgbClr val="BBD671">
              <a:alpha val="98823"/>
            </a:srgbClr>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it-IT" sz="2000" b="1" i="0" u="none" strike="noStrike" cap="none">
                <a:solidFill>
                  <a:schemeClr val="dk1"/>
                </a:solidFill>
                <a:latin typeface="Calibri"/>
                <a:ea typeface="Calibri"/>
                <a:cs typeface="Calibri"/>
                <a:sym typeface="Calibri"/>
              </a:rPr>
              <a:t>Priority 1</a:t>
            </a:r>
            <a:r>
              <a:rPr lang="it-IT" sz="2000" b="0" i="0" u="none" strike="noStrike" cap="none">
                <a:solidFill>
                  <a:schemeClr val="dk1"/>
                </a:solidFill>
                <a:latin typeface="Calibri"/>
                <a:ea typeface="Calibri"/>
                <a:cs typeface="Calibri"/>
                <a:sym typeface="Calibri"/>
              </a:rPr>
              <a:t>: Developing the </a:t>
            </a:r>
            <a:r>
              <a:rPr lang="it-IT" sz="2000" b="1" i="0" u="none" strike="noStrike" cap="none">
                <a:solidFill>
                  <a:schemeClr val="dk1"/>
                </a:solidFill>
                <a:latin typeface="Calibri"/>
                <a:ea typeface="Calibri"/>
                <a:cs typeface="Calibri"/>
                <a:sym typeface="Calibri"/>
              </a:rPr>
              <a:t>next generation </a:t>
            </a:r>
            <a:r>
              <a:rPr lang="it-IT" sz="2000" b="0" i="0" u="none" strike="noStrike" cap="none">
                <a:solidFill>
                  <a:schemeClr val="dk1"/>
                </a:solidFill>
                <a:latin typeface="Calibri"/>
                <a:ea typeface="Calibri"/>
                <a:cs typeface="Calibri"/>
                <a:sym typeface="Calibri"/>
              </a:rPr>
              <a:t>of Open Science and data </a:t>
            </a:r>
            <a:r>
              <a:rPr lang="it-IT" sz="2000" b="1" i="0" u="none" strike="noStrike" cap="none">
                <a:solidFill>
                  <a:schemeClr val="dk1"/>
                </a:solidFill>
                <a:latin typeface="Calibri"/>
                <a:ea typeface="Calibri"/>
                <a:cs typeface="Calibri"/>
                <a:sym typeface="Calibri"/>
              </a:rPr>
              <a:t>professionals</a:t>
            </a:r>
            <a:endParaRPr sz="1800" b="1" i="0" u="none" strike="noStrike" cap="none">
              <a:solidFill>
                <a:schemeClr val="lt1"/>
              </a:solidFill>
              <a:latin typeface="Calibri"/>
              <a:ea typeface="Calibri"/>
              <a:cs typeface="Calibri"/>
              <a:sym typeface="Calibri"/>
            </a:endParaRPr>
          </a:p>
        </p:txBody>
      </p:sp>
      <p:sp>
        <p:nvSpPr>
          <p:cNvPr id="113" name="Google Shape;113;g2b48297e7ae_0_107"/>
          <p:cNvSpPr txBox="1"/>
          <p:nvPr/>
        </p:nvSpPr>
        <p:spPr>
          <a:xfrm>
            <a:off x="841918" y="1503284"/>
            <a:ext cx="5338800" cy="444000"/>
          </a:xfrm>
          <a:prstGeom prst="rect">
            <a:avLst/>
          </a:prstGeom>
          <a:noFill/>
          <a:ln>
            <a:noFill/>
          </a:ln>
        </p:spPr>
        <p:txBody>
          <a:bodyPr spcFirstLastPara="1" wrap="square" lIns="91400" tIns="45675" rIns="91400" bIns="45675" anchor="t" anchorCtr="0">
            <a:noAutofit/>
          </a:bodyPr>
          <a:lstStyle/>
          <a:p>
            <a:pPr marL="0" marR="0" lvl="0" indent="0" algn="ctr" rtl="0">
              <a:lnSpc>
                <a:spcPct val="90000"/>
              </a:lnSpc>
              <a:spcBef>
                <a:spcPts val="0"/>
              </a:spcBef>
              <a:spcAft>
                <a:spcPts val="0"/>
              </a:spcAft>
              <a:buClr>
                <a:srgbClr val="FFC000"/>
              </a:buClr>
              <a:buSzPts val="2800"/>
              <a:buFont typeface="Arial"/>
              <a:buNone/>
            </a:pPr>
            <a:r>
              <a:rPr lang="it-IT" sz="2800" b="0" i="0" u="none" strike="noStrike" cap="none">
                <a:solidFill>
                  <a:srgbClr val="49711E"/>
                </a:solidFill>
                <a:latin typeface="Calibri"/>
                <a:ea typeface="Calibri"/>
                <a:cs typeface="Calibri"/>
                <a:sym typeface="Calibri"/>
              </a:rPr>
              <a:t>SRIA Priorities</a:t>
            </a:r>
            <a:endParaRPr sz="2800" b="0" i="0" u="none" strike="noStrike" cap="none">
              <a:solidFill>
                <a:srgbClr val="49711E"/>
              </a:solidFill>
              <a:latin typeface="Calibri"/>
              <a:ea typeface="Calibri"/>
              <a:cs typeface="Calibri"/>
              <a:sym typeface="Calibri"/>
            </a:endParaRPr>
          </a:p>
        </p:txBody>
      </p:sp>
      <p:sp>
        <p:nvSpPr>
          <p:cNvPr id="114" name="Google Shape;114;g2b48297e7ae_0_107"/>
          <p:cNvSpPr txBox="1"/>
          <p:nvPr/>
        </p:nvSpPr>
        <p:spPr>
          <a:xfrm>
            <a:off x="6417286" y="1503285"/>
            <a:ext cx="5338800" cy="444000"/>
          </a:xfrm>
          <a:prstGeom prst="rect">
            <a:avLst/>
          </a:prstGeom>
          <a:noFill/>
          <a:ln>
            <a:noFill/>
          </a:ln>
        </p:spPr>
        <p:txBody>
          <a:bodyPr spcFirstLastPara="1" wrap="square" lIns="91400" tIns="45675" rIns="91400" bIns="45675" anchor="t" anchorCtr="0">
            <a:noAutofit/>
          </a:bodyPr>
          <a:lstStyle/>
          <a:p>
            <a:pPr marL="0" marR="0" lvl="0" indent="0" algn="ctr" rtl="0">
              <a:lnSpc>
                <a:spcPct val="90000"/>
              </a:lnSpc>
              <a:spcBef>
                <a:spcPts val="0"/>
              </a:spcBef>
              <a:spcAft>
                <a:spcPts val="0"/>
              </a:spcAft>
              <a:buClr>
                <a:srgbClr val="FFC000"/>
              </a:buClr>
              <a:buSzPts val="2800"/>
              <a:buFont typeface="Arial"/>
              <a:buNone/>
            </a:pPr>
            <a:r>
              <a:rPr lang="it-IT" sz="2800" b="0" i="0" u="none" strike="noStrike" cap="none">
                <a:solidFill>
                  <a:srgbClr val="49711E"/>
                </a:solidFill>
                <a:latin typeface="Calibri"/>
                <a:ea typeface="Calibri"/>
                <a:cs typeface="Calibri"/>
                <a:sym typeface="Calibri"/>
              </a:rPr>
              <a:t>Skills4EOSC contribution</a:t>
            </a:r>
            <a:endParaRPr sz="2800" b="0" i="0" u="none" strike="noStrike" cap="none">
              <a:solidFill>
                <a:srgbClr val="49711E"/>
              </a:solidFill>
              <a:latin typeface="Calibri"/>
              <a:ea typeface="Calibri"/>
              <a:cs typeface="Calibri"/>
              <a:sym typeface="Calibri"/>
            </a:endParaRPr>
          </a:p>
        </p:txBody>
      </p:sp>
      <p:pic>
        <p:nvPicPr>
          <p:cNvPr id="115" name="Google Shape;115;g2b48297e7ae_0_107"/>
          <p:cNvPicPr preferRelativeResize="0"/>
          <p:nvPr/>
        </p:nvPicPr>
        <p:blipFill rotWithShape="1">
          <a:blip r:embed="rId3">
            <a:alphaModFix/>
          </a:blip>
          <a:srcRect/>
          <a:stretch/>
        </p:blipFill>
        <p:spPr>
          <a:xfrm>
            <a:off x="6875403" y="2296285"/>
            <a:ext cx="714460" cy="711795"/>
          </a:xfrm>
          <a:prstGeom prst="rect">
            <a:avLst/>
          </a:prstGeom>
          <a:noFill/>
          <a:ln>
            <a:noFill/>
          </a:ln>
        </p:spPr>
      </p:pic>
      <p:pic>
        <p:nvPicPr>
          <p:cNvPr id="116" name="Google Shape;116;g2b48297e7ae_0_107"/>
          <p:cNvPicPr preferRelativeResize="0"/>
          <p:nvPr/>
        </p:nvPicPr>
        <p:blipFill rotWithShape="1">
          <a:blip r:embed="rId4">
            <a:alphaModFix/>
          </a:blip>
          <a:srcRect/>
          <a:stretch/>
        </p:blipFill>
        <p:spPr>
          <a:xfrm>
            <a:off x="6928208" y="4612638"/>
            <a:ext cx="608866" cy="606595"/>
          </a:xfrm>
          <a:prstGeom prst="rect">
            <a:avLst/>
          </a:prstGeom>
          <a:noFill/>
          <a:ln>
            <a:noFill/>
          </a:ln>
        </p:spPr>
      </p:pic>
      <p:sp>
        <p:nvSpPr>
          <p:cNvPr id="117" name="Google Shape;117;g2b48297e7ae_0_107"/>
          <p:cNvSpPr txBox="1"/>
          <p:nvPr/>
        </p:nvSpPr>
        <p:spPr>
          <a:xfrm>
            <a:off x="7687670" y="2356726"/>
            <a:ext cx="4239300" cy="399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it-IT" sz="2000" b="0" i="0" u="none" strike="noStrike" cap="none">
                <a:solidFill>
                  <a:srgbClr val="3F3F3F"/>
                </a:solidFill>
                <a:latin typeface="Calibri"/>
                <a:ea typeface="Calibri"/>
                <a:cs typeface="Calibri"/>
                <a:sym typeface="Calibri"/>
              </a:rPr>
              <a:t>Skills4EOSC Network of </a:t>
            </a:r>
            <a:br>
              <a:rPr lang="it-IT" sz="2000" b="0" i="0" u="none" strike="noStrike" cap="none">
                <a:solidFill>
                  <a:srgbClr val="3F3F3F"/>
                </a:solidFill>
                <a:latin typeface="Calibri"/>
                <a:ea typeface="Calibri"/>
                <a:cs typeface="Calibri"/>
                <a:sym typeface="Calibri"/>
              </a:rPr>
            </a:br>
            <a:r>
              <a:rPr lang="it-IT" sz="2000" b="1" i="0" u="none" strike="noStrike" cap="none">
                <a:solidFill>
                  <a:srgbClr val="3F3F3F"/>
                </a:solidFill>
                <a:latin typeface="Calibri"/>
                <a:ea typeface="Calibri"/>
                <a:cs typeface="Calibri"/>
                <a:sym typeface="Calibri"/>
              </a:rPr>
              <a:t>Competence Centres</a:t>
            </a:r>
            <a:endParaRPr sz="2000" b="1"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2000"/>
              <a:buFont typeface="Arial"/>
              <a:buNone/>
            </a:pPr>
            <a:r>
              <a:rPr lang="it-IT" sz="2000" b="1" i="0" u="none" strike="noStrike" cap="none">
                <a:solidFill>
                  <a:srgbClr val="3F3F3F"/>
                </a:solidFill>
                <a:latin typeface="Calibri"/>
                <a:ea typeface="Calibri"/>
                <a:cs typeface="Calibri"/>
                <a:sym typeface="Calibri"/>
              </a:rPr>
              <a:t>Minimum Viable Skillset </a:t>
            </a:r>
            <a:r>
              <a:rPr lang="it-IT" sz="2000" b="0" i="0" u="none" strike="noStrike" cap="none">
                <a:solidFill>
                  <a:srgbClr val="3F3F3F"/>
                </a:solidFill>
                <a:latin typeface="Calibri"/>
                <a:ea typeface="Calibri"/>
                <a:cs typeface="Calibri"/>
                <a:sym typeface="Calibri"/>
              </a:rPr>
              <a:t>defined for different roles acting in the OS context</a:t>
            </a:r>
            <a:endParaRPr sz="26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2000"/>
              <a:buFont typeface="Arial"/>
              <a:buNone/>
            </a:pPr>
            <a:r>
              <a:rPr lang="it-IT" sz="2000" b="1" i="0" u="none" strike="noStrike" cap="none">
                <a:solidFill>
                  <a:srgbClr val="3F3F3F"/>
                </a:solidFill>
                <a:latin typeface="Calibri"/>
                <a:ea typeface="Calibri"/>
                <a:cs typeface="Calibri"/>
                <a:sym typeface="Calibri"/>
              </a:rPr>
              <a:t>Training of Trainers </a:t>
            </a:r>
            <a:r>
              <a:rPr lang="it-IT" sz="2000" b="0" i="0" u="none" strike="noStrike" cap="none">
                <a:solidFill>
                  <a:srgbClr val="3F3F3F"/>
                </a:solidFill>
                <a:latin typeface="Calibri"/>
                <a:ea typeface="Calibri"/>
                <a:cs typeface="Calibri"/>
                <a:sym typeface="Calibri"/>
              </a:rPr>
              <a:t>and </a:t>
            </a:r>
            <a:r>
              <a:rPr lang="it-IT" sz="2000" b="1" i="0" u="none" strike="noStrike" cap="none">
                <a:solidFill>
                  <a:srgbClr val="3F3F3F"/>
                </a:solidFill>
                <a:latin typeface="Calibri"/>
                <a:ea typeface="Calibri"/>
                <a:cs typeface="Calibri"/>
                <a:sym typeface="Calibri"/>
              </a:rPr>
              <a:t>FAIR by design </a:t>
            </a:r>
            <a:r>
              <a:rPr lang="it-IT" sz="2000" b="0" i="0" u="none" strike="noStrike" cap="none">
                <a:solidFill>
                  <a:srgbClr val="3F3F3F"/>
                </a:solidFill>
                <a:latin typeface="Calibri"/>
                <a:ea typeface="Calibri"/>
                <a:cs typeface="Calibri"/>
                <a:sym typeface="Calibri"/>
              </a:rPr>
              <a:t>methodology for</a:t>
            </a:r>
            <a:r>
              <a:rPr lang="it-IT" sz="2000" b="1" i="0" u="none" strike="noStrike" cap="none">
                <a:solidFill>
                  <a:srgbClr val="3F3F3F"/>
                </a:solidFill>
                <a:latin typeface="Calibri"/>
                <a:ea typeface="Calibri"/>
                <a:cs typeface="Calibri"/>
                <a:sym typeface="Calibri"/>
              </a:rPr>
              <a:t> learning materials</a:t>
            </a:r>
            <a:endParaRPr sz="2400" b="1"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2000"/>
              <a:buFont typeface="Arial"/>
              <a:buNone/>
            </a:pPr>
            <a:r>
              <a:rPr lang="it-IT" sz="2000" b="0" i="0" u="none" strike="noStrike" cap="none">
                <a:solidFill>
                  <a:srgbClr val="3F3F3F"/>
                </a:solidFill>
                <a:latin typeface="Calibri"/>
                <a:ea typeface="Calibri"/>
                <a:cs typeface="Calibri"/>
                <a:sym typeface="Calibri"/>
              </a:rPr>
              <a:t>Supporting </a:t>
            </a:r>
            <a:r>
              <a:rPr lang="it-IT" sz="2000" b="1" i="0" u="none" strike="noStrike" cap="none">
                <a:solidFill>
                  <a:srgbClr val="3F3F3F"/>
                </a:solidFill>
                <a:latin typeface="Calibri"/>
                <a:ea typeface="Calibri"/>
                <a:cs typeface="Calibri"/>
                <a:sym typeface="Calibri"/>
              </a:rPr>
              <a:t>Professional Networks</a:t>
            </a:r>
            <a:r>
              <a:rPr lang="it-IT" sz="2000" b="0" i="0" u="none" strike="noStrike" cap="none">
                <a:solidFill>
                  <a:srgbClr val="3F3F3F"/>
                </a:solidFill>
                <a:latin typeface="Calibri"/>
                <a:ea typeface="Calibri"/>
                <a:cs typeface="Calibri"/>
                <a:sym typeface="Calibri"/>
              </a:rPr>
              <a:t> for lifelong learning</a:t>
            </a: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1000"/>
              </a:spcAft>
              <a:buClr>
                <a:srgbClr val="000000"/>
              </a:buClr>
              <a:buSzPts val="2000"/>
              <a:buFont typeface="Arial"/>
              <a:buNone/>
            </a:pPr>
            <a:r>
              <a:rPr lang="it-IT" sz="2000" b="0" i="0" u="none" strike="noStrike" cap="none">
                <a:solidFill>
                  <a:srgbClr val="3F3F3F"/>
                </a:solidFill>
                <a:latin typeface="Calibri"/>
                <a:ea typeface="Calibri"/>
                <a:cs typeface="Calibri"/>
                <a:sym typeface="Calibri"/>
              </a:rPr>
              <a:t>Target </a:t>
            </a:r>
            <a:r>
              <a:rPr lang="it-IT" sz="2000" b="1" i="0" u="none" strike="noStrike" cap="none">
                <a:solidFill>
                  <a:srgbClr val="3F3F3F"/>
                </a:solidFill>
                <a:latin typeface="Calibri"/>
                <a:ea typeface="Calibri"/>
                <a:cs typeface="Calibri"/>
                <a:sym typeface="Calibri"/>
              </a:rPr>
              <a:t>Science for Policy interface roles </a:t>
            </a:r>
            <a:r>
              <a:rPr lang="it-IT" sz="2000" b="0" i="0" u="none" strike="noStrike" cap="none">
                <a:solidFill>
                  <a:srgbClr val="3F3F3F"/>
                </a:solidFill>
                <a:latin typeface="Calibri"/>
                <a:ea typeface="Calibri"/>
                <a:cs typeface="Calibri"/>
                <a:sym typeface="Calibri"/>
              </a:rPr>
              <a:t>(policy makers,knowledge/honest brokers, civil servants)</a:t>
            </a:r>
            <a:endParaRPr sz="2000" b="0" i="0" u="none" strike="noStrike" cap="none">
              <a:solidFill>
                <a:srgbClr val="3F3F3F"/>
              </a:solidFill>
              <a:latin typeface="Calibri"/>
              <a:ea typeface="Calibri"/>
              <a:cs typeface="Calibri"/>
              <a:sym typeface="Calibri"/>
            </a:endParaRPr>
          </a:p>
        </p:txBody>
      </p:sp>
      <p:pic>
        <p:nvPicPr>
          <p:cNvPr id="118" name="Google Shape;118;g2b48297e7ae_0_107"/>
          <p:cNvPicPr preferRelativeResize="0"/>
          <p:nvPr/>
        </p:nvPicPr>
        <p:blipFill rotWithShape="1">
          <a:blip r:embed="rId5">
            <a:alphaModFix/>
          </a:blip>
          <a:srcRect/>
          <a:stretch/>
        </p:blipFill>
        <p:spPr>
          <a:xfrm>
            <a:off x="6926564" y="3089330"/>
            <a:ext cx="612138" cy="609855"/>
          </a:xfrm>
          <a:prstGeom prst="rect">
            <a:avLst/>
          </a:prstGeom>
          <a:noFill/>
          <a:ln>
            <a:noFill/>
          </a:ln>
        </p:spPr>
      </p:pic>
      <p:pic>
        <p:nvPicPr>
          <p:cNvPr id="119" name="Google Shape;119;g2b48297e7ae_0_107"/>
          <p:cNvPicPr preferRelativeResize="0"/>
          <p:nvPr/>
        </p:nvPicPr>
        <p:blipFill rotWithShape="1">
          <a:blip r:embed="rId6">
            <a:alphaModFix/>
          </a:blip>
          <a:srcRect/>
          <a:stretch/>
        </p:blipFill>
        <p:spPr>
          <a:xfrm>
            <a:off x="6951588" y="3914022"/>
            <a:ext cx="562079" cy="559985"/>
          </a:xfrm>
          <a:prstGeom prst="rect">
            <a:avLst/>
          </a:prstGeom>
          <a:noFill/>
          <a:ln>
            <a:noFill/>
          </a:ln>
        </p:spPr>
      </p:pic>
      <p:pic>
        <p:nvPicPr>
          <p:cNvPr id="120" name="Google Shape;120;g2b48297e7ae_0_107"/>
          <p:cNvPicPr preferRelativeResize="0"/>
          <p:nvPr/>
        </p:nvPicPr>
        <p:blipFill rotWithShape="1">
          <a:blip r:embed="rId7">
            <a:alphaModFix/>
          </a:blip>
          <a:srcRect/>
          <a:stretch/>
        </p:blipFill>
        <p:spPr>
          <a:xfrm>
            <a:off x="6926575" y="5484212"/>
            <a:ext cx="612125" cy="6121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9"/>
          <p:cNvSpPr txBox="1">
            <a:spLocks noGrp="1"/>
          </p:cNvSpPr>
          <p:nvPr>
            <p:ph type="title"/>
          </p:nvPr>
        </p:nvSpPr>
        <p:spPr>
          <a:xfrm>
            <a:off x="838198" y="365128"/>
            <a:ext cx="10515600" cy="1325700"/>
          </a:xfrm>
          <a:prstGeom prst="rect">
            <a:avLst/>
          </a:prstGeom>
          <a:noFill/>
          <a:ln>
            <a:noFill/>
          </a:ln>
        </p:spPr>
        <p:txBody>
          <a:bodyPr spcFirstLastPara="1" wrap="square" lIns="91400" tIns="45675" rIns="91400" bIns="45675"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it-IT"/>
              <a:t>c</a:t>
            </a:r>
            <a:endParaRPr/>
          </a:p>
        </p:txBody>
      </p:sp>
      <p:pic>
        <p:nvPicPr>
          <p:cNvPr id="126" name="Google Shape;126;p9"/>
          <p:cNvPicPr preferRelativeResize="0">
            <a:picLocks noGrp="1"/>
          </p:cNvPicPr>
          <p:nvPr>
            <p:ph type="body" idx="1"/>
          </p:nvPr>
        </p:nvPicPr>
        <p:blipFill rotWithShape="1">
          <a:blip r:embed="rId3">
            <a:alphaModFix/>
          </a:blip>
          <a:srcRect t="7812" b="7813"/>
          <a:stretch/>
        </p:blipFill>
        <p:spPr>
          <a:xfrm>
            <a:off x="0" y="0"/>
            <a:ext cx="12192000" cy="6858000"/>
          </a:xfrm>
          <a:prstGeom prst="rect">
            <a:avLst/>
          </a:prstGeom>
          <a:noFill/>
          <a:ln>
            <a:noFill/>
          </a:ln>
        </p:spPr>
      </p:pic>
      <p:sp>
        <p:nvSpPr>
          <p:cNvPr id="127" name="Google Shape;127;p9"/>
          <p:cNvSpPr txBox="1">
            <a:spLocks noGrp="1"/>
          </p:cNvSpPr>
          <p:nvPr>
            <p:ph type="ftr" idx="11"/>
          </p:nvPr>
        </p:nvSpPr>
        <p:spPr>
          <a:xfrm>
            <a:off x="8968232" y="6492870"/>
            <a:ext cx="4114800" cy="365099"/>
          </a:xfrm>
          <a:prstGeom prst="rect">
            <a:avLst/>
          </a:prstGeom>
          <a:noFill/>
          <a:ln>
            <a:noFill/>
          </a:ln>
        </p:spPr>
        <p:txBody>
          <a:bodyPr spcFirstLastPara="1" wrap="square" lIns="91400" tIns="45675" rIns="91400" bIns="45675" anchor="ctr" anchorCtr="0">
            <a:noAutofit/>
          </a:bodyPr>
          <a:lstStyle/>
          <a:p>
            <a:pPr marL="0" marR="0" lvl="0" indent="0" algn="ctr" rtl="0">
              <a:lnSpc>
                <a:spcPct val="90000"/>
              </a:lnSpc>
              <a:spcBef>
                <a:spcPts val="0"/>
              </a:spcBef>
              <a:spcAft>
                <a:spcPts val="0"/>
              </a:spcAft>
              <a:buClr>
                <a:schemeClr val="hlink"/>
              </a:buClr>
              <a:buSzPts val="1400"/>
              <a:buFont typeface="Calibri"/>
              <a:buNone/>
            </a:pPr>
            <a:r>
              <a:rPr lang="it-IT" sz="1400" b="0" i="0" u="sng" strike="noStrike" cap="none">
                <a:solidFill>
                  <a:schemeClr val="hlink"/>
                </a:solidFill>
                <a:latin typeface="Calibri"/>
                <a:ea typeface="Calibri"/>
                <a:cs typeface="Calibri"/>
                <a:sym typeface="Calibri"/>
                <a:hlinkClick r:id="rId4"/>
              </a:rPr>
              <a:t>Silas Köhler</a:t>
            </a:r>
            <a:r>
              <a:rPr lang="it-IT" sz="1400" b="0" i="0" u="none" strike="noStrike" cap="none">
                <a:solidFill>
                  <a:schemeClr val="dk1"/>
                </a:solidFill>
                <a:latin typeface="Calibri"/>
                <a:ea typeface="Calibri"/>
                <a:cs typeface="Calibri"/>
                <a:sym typeface="Calibri"/>
              </a:rPr>
              <a:t> on </a:t>
            </a:r>
            <a:r>
              <a:rPr lang="it-IT" sz="1400" b="0" i="0" u="sng" strike="noStrike" cap="none">
                <a:solidFill>
                  <a:schemeClr val="hlink"/>
                </a:solidFill>
                <a:latin typeface="Calibri"/>
                <a:ea typeface="Calibri"/>
                <a:cs typeface="Calibri"/>
                <a:sym typeface="Calibri"/>
                <a:hlinkClick r:id="rId5"/>
              </a:rPr>
              <a:t>Unsplash</a:t>
            </a:r>
            <a:r>
              <a:rPr lang="it-IT" sz="1400" b="0" i="0" u="none" strike="noStrike" cap="none">
                <a:solidFill>
                  <a:schemeClr val="dk1"/>
                </a:solidFill>
                <a:latin typeface="Calibri"/>
                <a:ea typeface="Calibri"/>
                <a:cs typeface="Calibri"/>
                <a:sym typeface="Calibri"/>
              </a:rPr>
              <a:t> </a:t>
            </a:r>
            <a:endParaRPr sz="1400" b="0" i="0" u="none" strike="noStrike" cap="none">
              <a:solidFill>
                <a:srgbClr val="0070C0"/>
              </a:solidFill>
              <a:latin typeface="Century Gothic"/>
              <a:ea typeface="Century Gothic"/>
              <a:cs typeface="Century Gothic"/>
              <a:sym typeface="Century Gothic"/>
            </a:endParaRPr>
          </a:p>
        </p:txBody>
      </p:sp>
      <p:sp>
        <p:nvSpPr>
          <p:cNvPr id="128" name="Google Shape;128;p9"/>
          <p:cNvSpPr txBox="1"/>
          <p:nvPr/>
        </p:nvSpPr>
        <p:spPr>
          <a:xfrm>
            <a:off x="1002791" y="136521"/>
            <a:ext cx="5831699" cy="2387700"/>
          </a:xfrm>
          <a:prstGeom prst="rect">
            <a:avLst/>
          </a:prstGeom>
          <a:noFill/>
          <a:ln>
            <a:noFill/>
          </a:ln>
        </p:spPr>
        <p:txBody>
          <a:bodyPr spcFirstLastPara="1" wrap="square" lIns="91400" tIns="45675" rIns="91400" bIns="45675" anchor="ctr" anchorCtr="0">
            <a:normAutofit/>
          </a:bodyPr>
          <a:lstStyle/>
          <a:p>
            <a:pPr marL="0" marR="0" lvl="0" indent="0" algn="l" rtl="0">
              <a:lnSpc>
                <a:spcPct val="90000"/>
              </a:lnSpc>
              <a:spcBef>
                <a:spcPts val="0"/>
              </a:spcBef>
              <a:spcAft>
                <a:spcPts val="0"/>
              </a:spcAft>
              <a:buClr>
                <a:schemeClr val="lt1"/>
              </a:buClr>
              <a:buSzPts val="6000"/>
              <a:buFont typeface="Century Gothic"/>
              <a:buNone/>
            </a:pPr>
            <a:r>
              <a:rPr lang="it-IT" sz="6000" b="1" i="0" u="none" strike="noStrike" cap="none">
                <a:solidFill>
                  <a:schemeClr val="lt1"/>
                </a:solidFill>
                <a:latin typeface="Calibri"/>
                <a:ea typeface="Calibri"/>
                <a:cs typeface="Calibri"/>
                <a:sym typeface="Calibri"/>
              </a:rPr>
              <a:t>Key Concepts</a:t>
            </a:r>
            <a:endParaRPr sz="6000" b="1" i="0" u="none" strike="noStrike" cap="none">
              <a:solidFill>
                <a:schemeClr val="lt1"/>
              </a:solidFill>
              <a:latin typeface="Calibri"/>
              <a:ea typeface="Calibri"/>
              <a:cs typeface="Calibri"/>
              <a:sym typeface="Calibri"/>
            </a:endParaRPr>
          </a:p>
        </p:txBody>
      </p:sp>
      <p:sp>
        <p:nvSpPr>
          <p:cNvPr id="129" name="Google Shape;129;p9"/>
          <p:cNvSpPr txBox="1"/>
          <p:nvPr/>
        </p:nvSpPr>
        <p:spPr>
          <a:xfrm>
            <a:off x="887322" y="2147999"/>
            <a:ext cx="8000100" cy="4418100"/>
          </a:xfrm>
          <a:prstGeom prst="rect">
            <a:avLst/>
          </a:prstGeom>
          <a:noFill/>
          <a:ln>
            <a:noFill/>
          </a:ln>
        </p:spPr>
        <p:txBody>
          <a:bodyPr spcFirstLastPara="1" wrap="square" lIns="91400" tIns="45675" rIns="91400" bIns="45675" anchor="ctr" anchorCtr="0">
            <a:noAutofit/>
          </a:bodyPr>
          <a:lstStyle/>
          <a:p>
            <a:pPr marL="0" marR="0" lvl="0" indent="0" algn="l" rtl="0">
              <a:lnSpc>
                <a:spcPct val="90000"/>
              </a:lnSpc>
              <a:spcBef>
                <a:spcPts val="0"/>
              </a:spcBef>
              <a:spcAft>
                <a:spcPts val="0"/>
              </a:spcAft>
              <a:buClr>
                <a:schemeClr val="lt1"/>
              </a:buClr>
              <a:buSzPts val="2500"/>
              <a:buFont typeface="Century Gothic"/>
              <a:buNone/>
            </a:pPr>
            <a:r>
              <a:rPr lang="it-IT" sz="2500" b="1" i="0" u="none" strike="noStrike" cap="none">
                <a:solidFill>
                  <a:schemeClr val="lt1"/>
                </a:solidFill>
                <a:latin typeface="Calibri"/>
                <a:ea typeface="Calibri"/>
                <a:cs typeface="Calibri"/>
                <a:sym typeface="Calibri"/>
              </a:rPr>
              <a:t>Competence Centre and network </a:t>
            </a:r>
            <a:endParaRPr sz="4400" b="0" i="0" u="none" strike="noStrike" cap="none">
              <a:solidFill>
                <a:schemeClr val="dk1"/>
              </a:solidFill>
              <a:latin typeface="Calibri"/>
              <a:ea typeface="Calibri"/>
              <a:cs typeface="Calibri"/>
              <a:sym typeface="Calibri"/>
            </a:endParaRPr>
          </a:p>
          <a:p>
            <a:pPr marL="0" marR="0" lvl="0" indent="0" algn="l" rtl="0">
              <a:lnSpc>
                <a:spcPct val="90000"/>
              </a:lnSpc>
              <a:spcBef>
                <a:spcPts val="1799"/>
              </a:spcBef>
              <a:spcAft>
                <a:spcPts val="0"/>
              </a:spcAft>
              <a:buClr>
                <a:schemeClr val="lt1"/>
              </a:buClr>
              <a:buSzPts val="2500"/>
              <a:buFont typeface="Century Gothic"/>
              <a:buNone/>
            </a:pPr>
            <a:r>
              <a:rPr lang="it-IT" sz="2500" b="1" i="0" u="none" strike="noStrike" cap="none">
                <a:solidFill>
                  <a:schemeClr val="lt1"/>
                </a:solidFill>
                <a:latin typeface="Calibri"/>
                <a:ea typeface="Calibri"/>
                <a:cs typeface="Calibri"/>
                <a:sym typeface="Calibri"/>
              </a:rPr>
              <a:t>Minimum Viable Skillset</a:t>
            </a:r>
            <a:endParaRPr sz="4400" b="0" i="0" u="none" strike="noStrike" cap="none">
              <a:solidFill>
                <a:schemeClr val="dk1"/>
              </a:solidFill>
              <a:latin typeface="Calibri"/>
              <a:ea typeface="Calibri"/>
              <a:cs typeface="Calibri"/>
              <a:sym typeface="Calibri"/>
            </a:endParaRPr>
          </a:p>
          <a:p>
            <a:pPr marL="0" marR="0" lvl="0" indent="0" algn="l" rtl="0">
              <a:lnSpc>
                <a:spcPct val="90000"/>
              </a:lnSpc>
              <a:spcBef>
                <a:spcPts val="1799"/>
              </a:spcBef>
              <a:spcAft>
                <a:spcPts val="0"/>
              </a:spcAft>
              <a:buClr>
                <a:schemeClr val="lt1"/>
              </a:buClr>
              <a:buSzPts val="2500"/>
              <a:buFont typeface="Century Gothic"/>
              <a:buNone/>
            </a:pPr>
            <a:r>
              <a:rPr lang="it-IT" sz="2500" b="1" i="0" u="none" strike="noStrike" cap="none">
                <a:solidFill>
                  <a:schemeClr val="lt1"/>
                </a:solidFill>
                <a:latin typeface="Calibri"/>
                <a:ea typeface="Calibri"/>
                <a:cs typeface="Calibri"/>
                <a:sym typeface="Calibri"/>
              </a:rPr>
              <a:t>FAIR-by-design methodology for learning material</a:t>
            </a:r>
            <a:endParaRPr sz="4400" b="0" i="0" u="none" strike="noStrike" cap="none">
              <a:solidFill>
                <a:schemeClr val="dk1"/>
              </a:solidFill>
              <a:latin typeface="Calibri"/>
              <a:ea typeface="Calibri"/>
              <a:cs typeface="Calibri"/>
              <a:sym typeface="Calibri"/>
            </a:endParaRPr>
          </a:p>
          <a:p>
            <a:pPr marL="0" marR="0" lvl="0" indent="0" algn="l" rtl="0">
              <a:lnSpc>
                <a:spcPct val="90000"/>
              </a:lnSpc>
              <a:spcBef>
                <a:spcPts val="1799"/>
              </a:spcBef>
              <a:spcAft>
                <a:spcPts val="0"/>
              </a:spcAft>
              <a:buClr>
                <a:schemeClr val="lt1"/>
              </a:buClr>
              <a:buSzPts val="2500"/>
              <a:buFont typeface="Century Gothic"/>
              <a:buNone/>
            </a:pPr>
            <a:r>
              <a:rPr lang="it-IT" sz="2500" b="1" i="0" u="none" strike="noStrike" cap="none">
                <a:solidFill>
                  <a:schemeClr val="lt1"/>
                </a:solidFill>
                <a:latin typeface="Calibri"/>
                <a:ea typeface="Calibri"/>
                <a:cs typeface="Calibri"/>
                <a:sym typeface="Calibri"/>
              </a:rPr>
              <a:t>Training of Trainers</a:t>
            </a:r>
            <a:endParaRPr sz="4400" b="0" i="0" u="none" strike="noStrike" cap="none">
              <a:solidFill>
                <a:schemeClr val="dk1"/>
              </a:solidFill>
              <a:latin typeface="Calibri"/>
              <a:ea typeface="Calibri"/>
              <a:cs typeface="Calibri"/>
              <a:sym typeface="Calibri"/>
            </a:endParaRPr>
          </a:p>
          <a:p>
            <a:pPr marL="0" marR="0" lvl="0" indent="0" algn="l" rtl="0">
              <a:lnSpc>
                <a:spcPct val="90000"/>
              </a:lnSpc>
              <a:spcBef>
                <a:spcPts val="1799"/>
              </a:spcBef>
              <a:spcAft>
                <a:spcPts val="0"/>
              </a:spcAft>
              <a:buClr>
                <a:schemeClr val="lt1"/>
              </a:buClr>
              <a:buSzPts val="2500"/>
              <a:buFont typeface="Century Gothic"/>
              <a:buNone/>
            </a:pPr>
            <a:r>
              <a:rPr lang="it-IT" sz="2500" b="1" i="0" u="none" strike="noStrike" cap="none">
                <a:solidFill>
                  <a:schemeClr val="lt1"/>
                </a:solidFill>
                <a:latin typeface="Calibri"/>
                <a:ea typeface="Calibri"/>
                <a:cs typeface="Calibri"/>
                <a:sym typeface="Calibri"/>
              </a:rPr>
              <a:t>Master trainer</a:t>
            </a:r>
            <a:endParaRPr sz="4400" b="0" i="0" u="none" strike="noStrike" cap="none">
              <a:solidFill>
                <a:schemeClr val="dk1"/>
              </a:solidFill>
              <a:latin typeface="Calibri"/>
              <a:ea typeface="Calibri"/>
              <a:cs typeface="Calibri"/>
              <a:sym typeface="Calibri"/>
            </a:endParaRPr>
          </a:p>
          <a:p>
            <a:pPr marL="0" marR="0" lvl="0" indent="0" algn="l" rtl="0">
              <a:lnSpc>
                <a:spcPct val="90000"/>
              </a:lnSpc>
              <a:spcBef>
                <a:spcPts val="1799"/>
              </a:spcBef>
              <a:spcAft>
                <a:spcPts val="0"/>
              </a:spcAft>
              <a:buClr>
                <a:schemeClr val="lt1"/>
              </a:buClr>
              <a:buSzPts val="2500"/>
              <a:buFont typeface="Century Gothic"/>
              <a:buNone/>
            </a:pPr>
            <a:r>
              <a:rPr lang="it-IT" sz="2500" b="1" i="0" u="none" strike="noStrike" cap="none">
                <a:solidFill>
                  <a:schemeClr val="lt1"/>
                </a:solidFill>
                <a:latin typeface="Calibri"/>
                <a:ea typeface="Calibri"/>
                <a:cs typeface="Calibri"/>
                <a:sym typeface="Calibri"/>
              </a:rPr>
              <a:t>Professional Networks</a:t>
            </a:r>
            <a:endParaRPr sz="4400" b="0" i="0" u="none" strike="noStrike" cap="none">
              <a:solidFill>
                <a:schemeClr val="dk1"/>
              </a:solidFill>
              <a:latin typeface="Calibri"/>
              <a:ea typeface="Calibri"/>
              <a:cs typeface="Calibri"/>
              <a:sym typeface="Calibri"/>
            </a:endParaRPr>
          </a:p>
          <a:p>
            <a:pPr marL="0" marR="0" lvl="0" indent="0" algn="l" rtl="0">
              <a:lnSpc>
                <a:spcPct val="90000"/>
              </a:lnSpc>
              <a:spcBef>
                <a:spcPts val="1799"/>
              </a:spcBef>
              <a:spcAft>
                <a:spcPts val="0"/>
              </a:spcAft>
              <a:buClr>
                <a:schemeClr val="lt1"/>
              </a:buClr>
              <a:buSzPts val="2500"/>
              <a:buFont typeface="Century Gothic"/>
              <a:buNone/>
            </a:pPr>
            <a:r>
              <a:rPr lang="it-IT" sz="2500" b="1" i="0" u="none" strike="noStrike" cap="none">
                <a:solidFill>
                  <a:schemeClr val="lt1"/>
                </a:solidFill>
                <a:latin typeface="Calibri"/>
                <a:ea typeface="Calibri"/>
                <a:cs typeface="Calibri"/>
                <a:sym typeface="Calibri"/>
              </a:rPr>
              <a:t>User Support Network</a:t>
            </a:r>
            <a:endParaRPr sz="4400" b="0" i="0" u="none" strike="noStrike" cap="none">
              <a:solidFill>
                <a:schemeClr val="dk1"/>
              </a:solidFill>
              <a:latin typeface="Calibri"/>
              <a:ea typeface="Calibri"/>
              <a:cs typeface="Calibri"/>
              <a:sym typeface="Calibri"/>
            </a:endParaRPr>
          </a:p>
          <a:p>
            <a:pPr marL="0" marR="0" lvl="0" indent="0" algn="l" rtl="0">
              <a:lnSpc>
                <a:spcPct val="90000"/>
              </a:lnSpc>
              <a:spcBef>
                <a:spcPts val="1799"/>
              </a:spcBef>
              <a:spcAft>
                <a:spcPts val="0"/>
              </a:spcAft>
              <a:buClr>
                <a:schemeClr val="lt1"/>
              </a:buClr>
              <a:buSzPts val="2500"/>
              <a:buFont typeface="Century Gothic"/>
              <a:buNone/>
            </a:pPr>
            <a:r>
              <a:rPr lang="it-IT" sz="2500" b="1" i="0" u="none" strike="noStrike" cap="none">
                <a:solidFill>
                  <a:schemeClr val="lt1"/>
                </a:solidFill>
                <a:latin typeface="Calibri"/>
                <a:ea typeface="Calibri"/>
                <a:cs typeface="Calibri"/>
                <a:sym typeface="Calibri"/>
              </a:rPr>
              <a:t>Co-Creation Mechanism</a:t>
            </a:r>
            <a:endParaRPr sz="4400" b="0" i="0" u="none" strike="noStrike" cap="none">
              <a:solidFill>
                <a:schemeClr val="dk1"/>
              </a:solidFill>
              <a:latin typeface="Calibri"/>
              <a:ea typeface="Calibri"/>
              <a:cs typeface="Calibri"/>
              <a:sym typeface="Calibri"/>
            </a:endParaRPr>
          </a:p>
        </p:txBody>
      </p:sp>
      <p:sp>
        <p:nvSpPr>
          <p:cNvPr id="130" name="Google Shape;130;p9"/>
          <p:cNvSpPr/>
          <p:nvPr/>
        </p:nvSpPr>
        <p:spPr>
          <a:xfrm>
            <a:off x="613998" y="2217256"/>
            <a:ext cx="252000" cy="252000"/>
          </a:xfrm>
          <a:prstGeom prst="ellipse">
            <a:avLst/>
          </a:prstGeom>
          <a:solidFill>
            <a:schemeClr val="accent3"/>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chemeClr val="lt1"/>
              </a:solidFill>
              <a:latin typeface="Calibri"/>
              <a:ea typeface="Calibri"/>
              <a:cs typeface="Calibri"/>
              <a:sym typeface="Calibri"/>
            </a:endParaRPr>
          </a:p>
        </p:txBody>
      </p:sp>
      <p:sp>
        <p:nvSpPr>
          <p:cNvPr id="131" name="Google Shape;131;p9"/>
          <p:cNvSpPr/>
          <p:nvPr/>
        </p:nvSpPr>
        <p:spPr>
          <a:xfrm>
            <a:off x="613998" y="2787109"/>
            <a:ext cx="252000" cy="252000"/>
          </a:xfrm>
          <a:prstGeom prst="ellipse">
            <a:avLst/>
          </a:prstGeom>
          <a:solidFill>
            <a:srgbClr val="95C11F"/>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chemeClr val="lt1"/>
              </a:solidFill>
              <a:latin typeface="Calibri"/>
              <a:ea typeface="Calibri"/>
              <a:cs typeface="Calibri"/>
              <a:sym typeface="Calibri"/>
            </a:endParaRPr>
          </a:p>
        </p:txBody>
      </p:sp>
      <p:sp>
        <p:nvSpPr>
          <p:cNvPr id="132" name="Google Shape;132;p9"/>
          <p:cNvSpPr/>
          <p:nvPr/>
        </p:nvSpPr>
        <p:spPr>
          <a:xfrm>
            <a:off x="613998" y="3356962"/>
            <a:ext cx="252000" cy="252000"/>
          </a:xfrm>
          <a:prstGeom prst="ellipse">
            <a:avLst/>
          </a:prstGeom>
          <a:solidFill>
            <a:srgbClr val="0070C0"/>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chemeClr val="lt1"/>
              </a:solidFill>
              <a:latin typeface="Calibri"/>
              <a:ea typeface="Calibri"/>
              <a:cs typeface="Calibri"/>
              <a:sym typeface="Calibri"/>
            </a:endParaRPr>
          </a:p>
        </p:txBody>
      </p:sp>
      <p:sp>
        <p:nvSpPr>
          <p:cNvPr id="133" name="Google Shape;133;p9"/>
          <p:cNvSpPr/>
          <p:nvPr/>
        </p:nvSpPr>
        <p:spPr>
          <a:xfrm>
            <a:off x="613998" y="3926815"/>
            <a:ext cx="252000" cy="252000"/>
          </a:xfrm>
          <a:prstGeom prst="ellipse">
            <a:avLst/>
          </a:prstGeom>
          <a:solidFill>
            <a:schemeClr val="accent4"/>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chemeClr val="lt1"/>
              </a:solidFill>
              <a:latin typeface="Calibri"/>
              <a:ea typeface="Calibri"/>
              <a:cs typeface="Calibri"/>
              <a:sym typeface="Calibri"/>
            </a:endParaRPr>
          </a:p>
        </p:txBody>
      </p:sp>
      <p:sp>
        <p:nvSpPr>
          <p:cNvPr id="134" name="Google Shape;134;p9"/>
          <p:cNvSpPr/>
          <p:nvPr/>
        </p:nvSpPr>
        <p:spPr>
          <a:xfrm>
            <a:off x="613998" y="4496668"/>
            <a:ext cx="252000" cy="252000"/>
          </a:xfrm>
          <a:prstGeom prst="ellipse">
            <a:avLst/>
          </a:prstGeom>
          <a:solidFill>
            <a:schemeClr val="accent3"/>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chemeClr val="lt1"/>
              </a:solidFill>
              <a:latin typeface="Calibri"/>
              <a:ea typeface="Calibri"/>
              <a:cs typeface="Calibri"/>
              <a:sym typeface="Calibri"/>
            </a:endParaRPr>
          </a:p>
        </p:txBody>
      </p:sp>
      <p:sp>
        <p:nvSpPr>
          <p:cNvPr id="135" name="Google Shape;135;p9"/>
          <p:cNvSpPr/>
          <p:nvPr/>
        </p:nvSpPr>
        <p:spPr>
          <a:xfrm>
            <a:off x="613998" y="5066521"/>
            <a:ext cx="252000" cy="252000"/>
          </a:xfrm>
          <a:prstGeom prst="ellipse">
            <a:avLst/>
          </a:prstGeom>
          <a:solidFill>
            <a:srgbClr val="95C11F"/>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chemeClr val="lt1"/>
              </a:solidFill>
              <a:latin typeface="Calibri"/>
              <a:ea typeface="Calibri"/>
              <a:cs typeface="Calibri"/>
              <a:sym typeface="Calibri"/>
            </a:endParaRPr>
          </a:p>
        </p:txBody>
      </p:sp>
      <p:sp>
        <p:nvSpPr>
          <p:cNvPr id="136" name="Google Shape;136;p9"/>
          <p:cNvSpPr/>
          <p:nvPr/>
        </p:nvSpPr>
        <p:spPr>
          <a:xfrm>
            <a:off x="613998" y="5636374"/>
            <a:ext cx="252000" cy="252000"/>
          </a:xfrm>
          <a:prstGeom prst="ellipse">
            <a:avLst/>
          </a:prstGeom>
          <a:solidFill>
            <a:srgbClr val="0070C0"/>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chemeClr val="lt1"/>
              </a:solidFill>
              <a:latin typeface="Calibri"/>
              <a:ea typeface="Calibri"/>
              <a:cs typeface="Calibri"/>
              <a:sym typeface="Calibri"/>
            </a:endParaRPr>
          </a:p>
        </p:txBody>
      </p:sp>
      <p:sp>
        <p:nvSpPr>
          <p:cNvPr id="137" name="Google Shape;137;p9"/>
          <p:cNvSpPr/>
          <p:nvPr/>
        </p:nvSpPr>
        <p:spPr>
          <a:xfrm>
            <a:off x="613998" y="6206225"/>
            <a:ext cx="252000" cy="252000"/>
          </a:xfrm>
          <a:prstGeom prst="ellipse">
            <a:avLst/>
          </a:prstGeom>
          <a:solidFill>
            <a:schemeClr val="accent4"/>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188271" y="365126"/>
            <a:ext cx="11815499" cy="1325700"/>
          </a:xfrm>
          <a:prstGeom prst="rect">
            <a:avLst/>
          </a:prstGeom>
          <a:noFill/>
          <a:ln>
            <a:noFill/>
          </a:ln>
        </p:spPr>
        <p:txBody>
          <a:bodyPr spcFirstLastPara="1" wrap="square" lIns="91400" tIns="45675" rIns="91400" bIns="45675" anchor="ctr" anchorCtr="0">
            <a:normAutofit fontScale="90000"/>
          </a:bodyPr>
          <a:lstStyle/>
          <a:p>
            <a:pPr marL="0" lvl="0" indent="0" algn="ctr" rtl="0">
              <a:lnSpc>
                <a:spcPct val="90000"/>
              </a:lnSpc>
              <a:spcBef>
                <a:spcPts val="0"/>
              </a:spcBef>
              <a:spcAft>
                <a:spcPts val="0"/>
              </a:spcAft>
              <a:buClr>
                <a:srgbClr val="0070C0"/>
              </a:buClr>
              <a:buSzPct val="100000"/>
              <a:buFont typeface="Century Gothic"/>
              <a:buNone/>
            </a:pPr>
            <a:r>
              <a:rPr lang="it-IT" sz="4800">
                <a:solidFill>
                  <a:srgbClr val="0070C0"/>
                </a:solidFill>
                <a:latin typeface="Century Gothic"/>
                <a:ea typeface="Century Gothic"/>
                <a:cs typeface="Century Gothic"/>
                <a:sym typeface="Century Gothic"/>
              </a:rPr>
              <a:t>Competence Centres, we are not alone!</a:t>
            </a:r>
            <a:endParaRPr sz="4800">
              <a:solidFill>
                <a:srgbClr val="0070C0"/>
              </a:solidFill>
              <a:latin typeface="Century Gothic"/>
              <a:ea typeface="Century Gothic"/>
              <a:cs typeface="Century Gothic"/>
              <a:sym typeface="Century Gothic"/>
            </a:endParaRPr>
          </a:p>
        </p:txBody>
      </p:sp>
      <p:pic>
        <p:nvPicPr>
          <p:cNvPr id="143" name="Google Shape;143;p11"/>
          <p:cNvPicPr preferRelativeResize="0"/>
          <p:nvPr/>
        </p:nvPicPr>
        <p:blipFill rotWithShape="1">
          <a:blip r:embed="rId3">
            <a:alphaModFix/>
          </a:blip>
          <a:srcRect/>
          <a:stretch/>
        </p:blipFill>
        <p:spPr>
          <a:xfrm>
            <a:off x="4220131" y="1582818"/>
            <a:ext cx="3751731" cy="2502403"/>
          </a:xfrm>
          <a:prstGeom prst="rect">
            <a:avLst/>
          </a:prstGeom>
          <a:noFill/>
          <a:ln>
            <a:noFill/>
          </a:ln>
        </p:spPr>
      </p:pic>
      <p:pic>
        <p:nvPicPr>
          <p:cNvPr id="144" name="Google Shape;144;p11"/>
          <p:cNvPicPr preferRelativeResize="0"/>
          <p:nvPr/>
        </p:nvPicPr>
        <p:blipFill rotWithShape="1">
          <a:blip r:embed="rId4">
            <a:alphaModFix/>
          </a:blip>
          <a:srcRect b="61894"/>
          <a:stretch/>
        </p:blipFill>
        <p:spPr>
          <a:xfrm>
            <a:off x="188271" y="1582818"/>
            <a:ext cx="3743786" cy="3858466"/>
          </a:xfrm>
          <a:prstGeom prst="rect">
            <a:avLst/>
          </a:prstGeom>
          <a:noFill/>
          <a:ln>
            <a:noFill/>
          </a:ln>
        </p:spPr>
      </p:pic>
      <p:sp>
        <p:nvSpPr>
          <p:cNvPr id="145" name="Google Shape;145;p11"/>
          <p:cNvSpPr txBox="1"/>
          <p:nvPr/>
        </p:nvSpPr>
        <p:spPr>
          <a:xfrm>
            <a:off x="3359893" y="5679369"/>
            <a:ext cx="5477698" cy="548957"/>
          </a:xfrm>
          <a:prstGeom prst="rect">
            <a:avLst/>
          </a:prstGeom>
          <a:noFill/>
          <a:ln>
            <a:noFill/>
          </a:ln>
        </p:spPr>
        <p:txBody>
          <a:bodyPr spcFirstLastPara="1" wrap="square" lIns="91400" tIns="45675" rIns="91400" bIns="45675"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it-IT" sz="1000" b="0" i="0" u="sng" strike="noStrike" cap="non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https://allpros.eu/events/online-workshop-competence-centres-semiconductors</a:t>
            </a:r>
            <a:r>
              <a:rPr lang="it-IT" sz="1000" b="0" i="0" u="none" strike="noStrike" cap="none">
                <a:solidFill>
                  <a:schemeClr val="dk1"/>
                </a:solidFill>
                <a:latin typeface="Calibri"/>
                <a:ea typeface="Calibri"/>
                <a:cs typeface="Calibri"/>
                <a:sym typeface="Calibri"/>
              </a:rPr>
              <a:t> </a:t>
            </a:r>
            <a:endParaRPr sz="1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000"/>
              <a:buFont typeface="Calibri"/>
              <a:buNone/>
            </a:pPr>
            <a:r>
              <a:rPr lang="it-IT" sz="1000" b="0" i="0" u="none" strike="noStrike" cap="none">
                <a:solidFill>
                  <a:schemeClr val="dk1"/>
                </a:solidFill>
                <a:latin typeface="Calibri"/>
                <a:ea typeface="Calibri"/>
                <a:cs typeface="Calibri"/>
                <a:sym typeface="Calibri"/>
              </a:rPr>
              <a:t>Silvana Muscella, et al. (2023). Bridging the Skills Shortage in the EU Semiconductor Industry. Zenodo. </a:t>
            </a:r>
            <a:r>
              <a:rPr lang="it-IT" sz="1000" b="0" i="0" u="sng" strike="noStrike" cap="non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https://doi.org/10.5281/zenodo.8084984</a:t>
            </a:r>
            <a:r>
              <a:rPr lang="it-IT" sz="1000" b="0" i="0" u="none" strike="noStrike" cap="none">
                <a:solidFill>
                  <a:schemeClr val="dk1"/>
                </a:solidFill>
                <a:latin typeface="Calibri"/>
                <a:ea typeface="Calibri"/>
                <a:cs typeface="Calibri"/>
                <a:sym typeface="Calibri"/>
              </a:rPr>
              <a:t> </a:t>
            </a:r>
            <a:endParaRPr sz="1000" b="0" i="0" u="none" strike="noStrike" cap="none">
              <a:solidFill>
                <a:schemeClr val="dk1"/>
              </a:solidFill>
              <a:latin typeface="Calibri"/>
              <a:ea typeface="Calibri"/>
              <a:cs typeface="Calibri"/>
              <a:sym typeface="Calibri"/>
            </a:endParaRPr>
          </a:p>
        </p:txBody>
      </p:sp>
      <p:sp>
        <p:nvSpPr>
          <p:cNvPr id="146" name="Google Shape;146;p11"/>
          <p:cNvSpPr txBox="1"/>
          <p:nvPr/>
        </p:nvSpPr>
        <p:spPr>
          <a:xfrm>
            <a:off x="806181" y="5722499"/>
            <a:ext cx="2230799" cy="369299"/>
          </a:xfrm>
          <a:prstGeom prst="rect">
            <a:avLst/>
          </a:prstGeom>
          <a:noFill/>
          <a:ln>
            <a:noFill/>
          </a:ln>
        </p:spPr>
        <p:txBody>
          <a:bodyPr spcFirstLastPara="1" wrap="square" lIns="91400" tIns="45675" rIns="91400" bIns="45675"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it-IT" sz="1800" b="0" i="0" u="sng" strike="noStrike" cap="none">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http://www.enrio.eu/</a:t>
            </a:r>
            <a:r>
              <a:rPr lang="it-IT"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147" name="Google Shape;147;p11"/>
          <p:cNvSpPr txBox="1"/>
          <p:nvPr/>
        </p:nvSpPr>
        <p:spPr>
          <a:xfrm>
            <a:off x="8240531" y="5272549"/>
            <a:ext cx="3850380" cy="366077"/>
          </a:xfrm>
          <a:prstGeom prst="rect">
            <a:avLst/>
          </a:prstGeom>
          <a:noFill/>
          <a:ln>
            <a:noFill/>
          </a:ln>
        </p:spPr>
        <p:txBody>
          <a:bodyPr spcFirstLastPara="1" wrap="square" lIns="91400" tIns="45675" rIns="91400" bIns="45675"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it-IT" sz="1800" b="0" i="0" u="sng" strike="noStrike" cap="none">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https://www.eurocc-access.eu/</a:t>
            </a:r>
            <a:r>
              <a:rPr lang="it-IT"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48" name="Google Shape;148;p11"/>
          <p:cNvPicPr preferRelativeResize="0"/>
          <p:nvPr/>
        </p:nvPicPr>
        <p:blipFill rotWithShape="1">
          <a:blip r:embed="rId9">
            <a:alphaModFix/>
          </a:blip>
          <a:srcRect l="14185" r="12730" b="86379"/>
          <a:stretch/>
        </p:blipFill>
        <p:spPr>
          <a:xfrm>
            <a:off x="8120312" y="1582818"/>
            <a:ext cx="3936571" cy="1774048"/>
          </a:xfrm>
          <a:prstGeom prst="rect">
            <a:avLst/>
          </a:prstGeom>
          <a:noFill/>
          <a:ln>
            <a:noFill/>
          </a:ln>
        </p:spPr>
      </p:pic>
      <p:pic>
        <p:nvPicPr>
          <p:cNvPr id="149" name="Google Shape;149;p11"/>
          <p:cNvPicPr preferRelativeResize="0"/>
          <p:nvPr/>
        </p:nvPicPr>
        <p:blipFill rotWithShape="1">
          <a:blip r:embed="rId10">
            <a:alphaModFix/>
          </a:blip>
          <a:srcRect l="16945" t="6201" r="19254" b="74669"/>
          <a:stretch/>
        </p:blipFill>
        <p:spPr>
          <a:xfrm>
            <a:off x="8120314" y="3634294"/>
            <a:ext cx="3892737" cy="1311718"/>
          </a:xfrm>
          <a:prstGeom prst="rect">
            <a:avLst/>
          </a:prstGeom>
          <a:noFill/>
          <a:ln>
            <a:noFill/>
          </a:ln>
        </p:spPr>
      </p:pic>
      <p:pic>
        <p:nvPicPr>
          <p:cNvPr id="150" name="Google Shape;150;p11"/>
          <p:cNvPicPr preferRelativeResize="0"/>
          <p:nvPr/>
        </p:nvPicPr>
        <p:blipFill rotWithShape="1">
          <a:blip r:embed="rId11">
            <a:alphaModFix/>
          </a:blip>
          <a:srcRect/>
          <a:stretch/>
        </p:blipFill>
        <p:spPr>
          <a:xfrm>
            <a:off x="6482548" y="3634293"/>
            <a:ext cx="1429948" cy="20196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3"/>
          <p:cNvPicPr preferRelativeResize="0"/>
          <p:nvPr/>
        </p:nvPicPr>
        <p:blipFill rotWithShape="1">
          <a:blip r:embed="rId3">
            <a:alphaModFix/>
          </a:blip>
          <a:srcRect/>
          <a:stretch/>
        </p:blipFill>
        <p:spPr>
          <a:xfrm>
            <a:off x="5698684" y="4902825"/>
            <a:ext cx="1017724" cy="1160208"/>
          </a:xfrm>
          <a:prstGeom prst="rect">
            <a:avLst/>
          </a:prstGeom>
          <a:noFill/>
          <a:ln>
            <a:noFill/>
          </a:ln>
        </p:spPr>
      </p:pic>
      <p:sp>
        <p:nvSpPr>
          <p:cNvPr id="157" name="Google Shape;157;p13"/>
          <p:cNvSpPr txBox="1">
            <a:spLocks noGrp="1"/>
          </p:cNvSpPr>
          <p:nvPr>
            <p:ph type="title"/>
          </p:nvPr>
        </p:nvSpPr>
        <p:spPr>
          <a:xfrm>
            <a:off x="838198" y="365128"/>
            <a:ext cx="10515600" cy="1325700"/>
          </a:xfrm>
          <a:prstGeom prst="rect">
            <a:avLst/>
          </a:prstGeom>
          <a:noFill/>
          <a:ln>
            <a:noFill/>
          </a:ln>
        </p:spPr>
        <p:txBody>
          <a:bodyPr spcFirstLastPara="1" wrap="square" lIns="91400" tIns="45675" rIns="91400" bIns="45675" anchor="ctr" anchorCtr="0">
            <a:normAutofit/>
          </a:bodyPr>
          <a:lstStyle/>
          <a:p>
            <a:pPr marL="0" lvl="0" indent="0" algn="l" rtl="0">
              <a:lnSpc>
                <a:spcPct val="90000"/>
              </a:lnSpc>
              <a:spcBef>
                <a:spcPts val="0"/>
              </a:spcBef>
              <a:spcAft>
                <a:spcPts val="0"/>
              </a:spcAft>
              <a:buClr>
                <a:srgbClr val="0070C0"/>
              </a:buClr>
              <a:buSzPts val="3600"/>
              <a:buFont typeface="Century Gothic"/>
              <a:buNone/>
            </a:pPr>
            <a:r>
              <a:rPr lang="it-IT" sz="4400">
                <a:solidFill>
                  <a:srgbClr val="0070C0"/>
                </a:solidFill>
                <a:latin typeface="Century Gothic"/>
                <a:ea typeface="Century Gothic"/>
                <a:cs typeface="Century Gothic"/>
                <a:sym typeface="Century Gothic"/>
              </a:rPr>
              <a:t>Skills4EOSC Competence Centre</a:t>
            </a:r>
            <a:endParaRPr sz="3600" b="1">
              <a:solidFill>
                <a:srgbClr val="0070C0"/>
              </a:solidFill>
              <a:latin typeface="Century Gothic"/>
              <a:ea typeface="Century Gothic"/>
              <a:cs typeface="Century Gothic"/>
              <a:sym typeface="Century Gothic"/>
            </a:endParaRPr>
          </a:p>
        </p:txBody>
      </p:sp>
      <p:sp>
        <p:nvSpPr>
          <p:cNvPr id="158" name="Google Shape;158;p13"/>
          <p:cNvSpPr txBox="1">
            <a:spLocks noGrp="1"/>
          </p:cNvSpPr>
          <p:nvPr>
            <p:ph type="body" idx="1"/>
          </p:nvPr>
        </p:nvSpPr>
        <p:spPr>
          <a:xfrm>
            <a:off x="838197" y="1825624"/>
            <a:ext cx="10515600" cy="2227500"/>
          </a:xfrm>
          <a:prstGeom prst="rect">
            <a:avLst/>
          </a:prstGeom>
          <a:noFill/>
          <a:ln>
            <a:noFill/>
          </a:ln>
        </p:spPr>
        <p:txBody>
          <a:bodyPr spcFirstLastPara="1" wrap="square" lIns="91400" tIns="45675" rIns="91400" bIns="45675" anchor="t" anchorCtr="0">
            <a:normAutofit/>
          </a:bodyPr>
          <a:lstStyle/>
          <a:p>
            <a:pPr marL="0" lvl="0" indent="0" algn="l" rtl="0">
              <a:lnSpc>
                <a:spcPct val="90000"/>
              </a:lnSpc>
              <a:spcBef>
                <a:spcPts val="0"/>
              </a:spcBef>
              <a:spcAft>
                <a:spcPts val="0"/>
              </a:spcAft>
              <a:buClr>
                <a:schemeClr val="dk1"/>
              </a:buClr>
              <a:buSzPts val="2400"/>
              <a:buNone/>
            </a:pPr>
            <a:r>
              <a:rPr lang="it-IT" sz="2800">
                <a:latin typeface="Calibri"/>
                <a:ea typeface="Calibri"/>
                <a:cs typeface="Calibri"/>
                <a:sym typeface="Calibri"/>
              </a:rPr>
              <a:t>Skills4EOSC CC represent </a:t>
            </a:r>
            <a:r>
              <a:rPr lang="it-IT" sz="2800" b="1">
                <a:solidFill>
                  <a:srgbClr val="3278B1"/>
                </a:solidFill>
                <a:latin typeface="Calibri"/>
                <a:ea typeface="Calibri"/>
                <a:cs typeface="Calibri"/>
                <a:sym typeface="Calibri"/>
              </a:rPr>
              <a:t>a point of reference</a:t>
            </a:r>
            <a:r>
              <a:rPr lang="it-IT" sz="2800" b="1">
                <a:latin typeface="Calibri"/>
                <a:ea typeface="Calibri"/>
                <a:cs typeface="Calibri"/>
                <a:sym typeface="Calibri"/>
              </a:rPr>
              <a:t> </a:t>
            </a:r>
            <a:r>
              <a:rPr lang="it-IT" sz="2800">
                <a:latin typeface="Calibri"/>
                <a:ea typeface="Calibri"/>
                <a:cs typeface="Calibri"/>
                <a:sym typeface="Calibri"/>
              </a:rPr>
              <a:t>in a specific Country/Region/Theme to find key </a:t>
            </a:r>
            <a:r>
              <a:rPr lang="it-IT" sz="2800" b="1">
                <a:solidFill>
                  <a:srgbClr val="3278B1"/>
                </a:solidFill>
                <a:latin typeface="Calibri"/>
                <a:ea typeface="Calibri"/>
                <a:cs typeface="Calibri"/>
                <a:sym typeface="Calibri"/>
              </a:rPr>
              <a:t>competences</a:t>
            </a:r>
            <a:r>
              <a:rPr lang="it-IT" sz="2800">
                <a:solidFill>
                  <a:srgbClr val="3278B1"/>
                </a:solidFill>
                <a:latin typeface="Calibri"/>
                <a:ea typeface="Calibri"/>
                <a:cs typeface="Calibri"/>
                <a:sym typeface="Calibri"/>
              </a:rPr>
              <a:t> </a:t>
            </a:r>
            <a:r>
              <a:rPr lang="it-IT" sz="2800">
                <a:latin typeface="Calibri"/>
                <a:ea typeface="Calibri"/>
                <a:cs typeface="Calibri"/>
                <a:sym typeface="Calibri"/>
              </a:rPr>
              <a:t>to enable the practice of </a:t>
            </a:r>
            <a:r>
              <a:rPr lang="it-IT" sz="2800" b="1">
                <a:solidFill>
                  <a:srgbClr val="3278B1"/>
                </a:solidFill>
                <a:latin typeface="Calibri"/>
                <a:ea typeface="Calibri"/>
                <a:cs typeface="Calibri"/>
                <a:sym typeface="Calibri"/>
              </a:rPr>
              <a:t>Open Science</a:t>
            </a:r>
            <a:r>
              <a:rPr lang="it-IT" sz="2800" b="1">
                <a:latin typeface="Calibri"/>
                <a:ea typeface="Calibri"/>
                <a:cs typeface="Calibri"/>
                <a:sym typeface="Calibri"/>
              </a:rPr>
              <a:t> </a:t>
            </a:r>
            <a:r>
              <a:rPr lang="it-IT" sz="2800">
                <a:latin typeface="Calibri"/>
                <a:ea typeface="Calibri"/>
                <a:cs typeface="Calibri"/>
                <a:sym typeface="Calibri"/>
              </a:rPr>
              <a:t>with adequate knowledge of standards, applications and tools and best practices for delivering, managing, re-using, sharing and analysing </a:t>
            </a:r>
            <a:r>
              <a:rPr lang="it-IT" sz="2800" b="1">
                <a:solidFill>
                  <a:srgbClr val="3278B1"/>
                </a:solidFill>
                <a:latin typeface="Calibri"/>
                <a:ea typeface="Calibri"/>
                <a:cs typeface="Calibri"/>
                <a:sym typeface="Calibri"/>
              </a:rPr>
              <a:t>FAIR</a:t>
            </a:r>
            <a:r>
              <a:rPr lang="it-IT" sz="2800">
                <a:solidFill>
                  <a:srgbClr val="3278B1"/>
                </a:solidFill>
                <a:latin typeface="Calibri"/>
                <a:ea typeface="Calibri"/>
                <a:cs typeface="Calibri"/>
                <a:sym typeface="Calibri"/>
              </a:rPr>
              <a:t> </a:t>
            </a:r>
            <a:r>
              <a:rPr lang="it-IT" sz="2800">
                <a:latin typeface="Calibri"/>
                <a:ea typeface="Calibri"/>
                <a:cs typeface="Calibri"/>
                <a:sym typeface="Calibri"/>
              </a:rPr>
              <a:t>data, as well as other digital research objects.</a:t>
            </a:r>
            <a:endParaRPr/>
          </a:p>
        </p:txBody>
      </p:sp>
      <p:pic>
        <p:nvPicPr>
          <p:cNvPr id="159" name="Google Shape;159;p13" descr="Lampadina e ingranaggio"/>
          <p:cNvPicPr preferRelativeResize="0"/>
          <p:nvPr/>
        </p:nvPicPr>
        <p:blipFill rotWithShape="1">
          <a:blip r:embed="rId4">
            <a:alphaModFix/>
          </a:blip>
          <a:srcRect/>
          <a:stretch/>
        </p:blipFill>
        <p:spPr>
          <a:xfrm>
            <a:off x="723805" y="4902826"/>
            <a:ext cx="914400" cy="914400"/>
          </a:xfrm>
          <a:prstGeom prst="rect">
            <a:avLst/>
          </a:prstGeom>
          <a:noFill/>
          <a:ln>
            <a:noFill/>
          </a:ln>
        </p:spPr>
      </p:pic>
      <p:pic>
        <p:nvPicPr>
          <p:cNvPr id="160" name="Google Shape;160;p13" descr="Strumenti"/>
          <p:cNvPicPr preferRelativeResize="0"/>
          <p:nvPr/>
        </p:nvPicPr>
        <p:blipFill rotWithShape="1">
          <a:blip r:embed="rId5">
            <a:alphaModFix/>
          </a:blip>
          <a:srcRect/>
          <a:stretch/>
        </p:blipFill>
        <p:spPr>
          <a:xfrm>
            <a:off x="10613553" y="4902826"/>
            <a:ext cx="914400" cy="914400"/>
          </a:xfrm>
          <a:prstGeom prst="rect">
            <a:avLst/>
          </a:prstGeom>
          <a:noFill/>
          <a:ln>
            <a:noFill/>
          </a:ln>
        </p:spPr>
      </p:pic>
      <p:pic>
        <p:nvPicPr>
          <p:cNvPr id="161" name="Google Shape;161;p13" descr="Libri su uno scaffale"/>
          <p:cNvPicPr preferRelativeResize="0"/>
          <p:nvPr/>
        </p:nvPicPr>
        <p:blipFill rotWithShape="1">
          <a:blip r:embed="rId6">
            <a:alphaModFix/>
          </a:blip>
          <a:srcRect/>
          <a:stretch/>
        </p:blipFill>
        <p:spPr>
          <a:xfrm>
            <a:off x="8226074" y="4902826"/>
            <a:ext cx="914400" cy="914400"/>
          </a:xfrm>
          <a:prstGeom prst="rect">
            <a:avLst/>
          </a:prstGeom>
          <a:noFill/>
          <a:ln>
            <a:noFill/>
          </a:ln>
        </p:spPr>
      </p:pic>
      <p:sp>
        <p:nvSpPr>
          <p:cNvPr id="162" name="Google Shape;162;p13"/>
          <p:cNvSpPr txBox="1"/>
          <p:nvPr/>
        </p:nvSpPr>
        <p:spPr>
          <a:xfrm>
            <a:off x="208012" y="4246518"/>
            <a:ext cx="1946098" cy="522599"/>
          </a:xfrm>
          <a:prstGeom prst="rect">
            <a:avLst/>
          </a:prstGeom>
          <a:noFill/>
          <a:ln>
            <a:noFill/>
          </a:ln>
        </p:spPr>
        <p:txBody>
          <a:bodyPr spcFirstLastPara="1" wrap="square" lIns="0" tIns="0" rIns="0" bIns="0" anchor="b" anchorCtr="0">
            <a:normAutofit/>
          </a:bodyPr>
          <a:lstStyle/>
          <a:p>
            <a:pPr marL="0" marR="0" lvl="0" indent="0" algn="ctr" rtl="0">
              <a:lnSpc>
                <a:spcPct val="90000"/>
              </a:lnSpc>
              <a:spcBef>
                <a:spcPts val="0"/>
              </a:spcBef>
              <a:spcAft>
                <a:spcPts val="0"/>
              </a:spcAft>
              <a:buClr>
                <a:srgbClr val="0070C0"/>
              </a:buClr>
              <a:buSzPts val="2000"/>
              <a:buFont typeface="Century Gothic"/>
              <a:buNone/>
            </a:pPr>
            <a:r>
              <a:rPr lang="it-IT" sz="2000" b="1" i="0" u="none" strike="noStrike" cap="none">
                <a:solidFill>
                  <a:srgbClr val="0070C0"/>
                </a:solidFill>
                <a:latin typeface="Calibri"/>
                <a:ea typeface="Calibri"/>
                <a:cs typeface="Calibri"/>
                <a:sym typeface="Calibri"/>
              </a:rPr>
              <a:t>Competences</a:t>
            </a:r>
            <a:endParaRPr sz="1800" b="1" i="0" u="none" strike="noStrike" cap="none">
              <a:solidFill>
                <a:srgbClr val="0070C0"/>
              </a:solidFill>
              <a:latin typeface="Calibri"/>
              <a:ea typeface="Calibri"/>
              <a:cs typeface="Calibri"/>
              <a:sym typeface="Calibri"/>
            </a:endParaRPr>
          </a:p>
        </p:txBody>
      </p:sp>
      <p:sp>
        <p:nvSpPr>
          <p:cNvPr id="163" name="Google Shape;163;p13"/>
          <p:cNvSpPr txBox="1"/>
          <p:nvPr/>
        </p:nvSpPr>
        <p:spPr>
          <a:xfrm>
            <a:off x="2772776" y="4246518"/>
            <a:ext cx="1946098" cy="522599"/>
          </a:xfrm>
          <a:prstGeom prst="rect">
            <a:avLst/>
          </a:prstGeom>
          <a:noFill/>
          <a:ln>
            <a:noFill/>
          </a:ln>
        </p:spPr>
        <p:txBody>
          <a:bodyPr spcFirstLastPara="1" wrap="square" lIns="0" tIns="0" rIns="0" bIns="0" anchor="b" anchorCtr="0">
            <a:normAutofit lnSpcReduction="10000"/>
          </a:bodyPr>
          <a:lstStyle/>
          <a:p>
            <a:pPr marL="0" marR="0" lvl="0" indent="0" algn="ctr" rtl="0">
              <a:lnSpc>
                <a:spcPct val="90000"/>
              </a:lnSpc>
              <a:spcBef>
                <a:spcPts val="0"/>
              </a:spcBef>
              <a:spcAft>
                <a:spcPts val="0"/>
              </a:spcAft>
              <a:buClr>
                <a:srgbClr val="0070C0"/>
              </a:buClr>
              <a:buSzPts val="2000"/>
              <a:buFont typeface="Century Gothic"/>
              <a:buNone/>
            </a:pPr>
            <a:r>
              <a:rPr lang="it-IT" sz="2000" b="1" i="0" u="none" strike="noStrike" cap="none">
                <a:solidFill>
                  <a:srgbClr val="0070C0"/>
                </a:solidFill>
                <a:latin typeface="Calibri"/>
                <a:ea typeface="Calibri"/>
                <a:cs typeface="Calibri"/>
                <a:sym typeface="Calibri"/>
              </a:rPr>
              <a:t>People and Institutions</a:t>
            </a:r>
            <a:endParaRPr sz="1800" b="1" i="0" u="none" strike="noStrike" cap="none">
              <a:solidFill>
                <a:srgbClr val="0070C0"/>
              </a:solidFill>
              <a:latin typeface="Calibri"/>
              <a:ea typeface="Calibri"/>
              <a:cs typeface="Calibri"/>
              <a:sym typeface="Calibri"/>
            </a:endParaRPr>
          </a:p>
        </p:txBody>
      </p:sp>
      <p:sp>
        <p:nvSpPr>
          <p:cNvPr id="164" name="Google Shape;164;p13"/>
          <p:cNvSpPr txBox="1"/>
          <p:nvPr/>
        </p:nvSpPr>
        <p:spPr>
          <a:xfrm>
            <a:off x="5234555" y="4246518"/>
            <a:ext cx="1946098" cy="522599"/>
          </a:xfrm>
          <a:prstGeom prst="rect">
            <a:avLst/>
          </a:prstGeom>
          <a:noFill/>
          <a:ln>
            <a:noFill/>
          </a:ln>
        </p:spPr>
        <p:txBody>
          <a:bodyPr spcFirstLastPara="1" wrap="square" lIns="0" tIns="0" rIns="0" bIns="0" anchor="b" anchorCtr="0">
            <a:normAutofit/>
          </a:bodyPr>
          <a:lstStyle/>
          <a:p>
            <a:pPr marL="0" marR="0" lvl="0" indent="0" algn="ctr" rtl="0">
              <a:lnSpc>
                <a:spcPct val="90000"/>
              </a:lnSpc>
              <a:spcBef>
                <a:spcPts val="0"/>
              </a:spcBef>
              <a:spcAft>
                <a:spcPts val="0"/>
              </a:spcAft>
              <a:buClr>
                <a:srgbClr val="0070C0"/>
              </a:buClr>
              <a:buSzPts val="2000"/>
              <a:buFont typeface="Century Gothic"/>
              <a:buNone/>
            </a:pPr>
            <a:r>
              <a:rPr lang="it-IT" sz="2000" b="1" i="0" u="none" strike="noStrike" cap="none">
                <a:solidFill>
                  <a:srgbClr val="0070C0"/>
                </a:solidFill>
                <a:latin typeface="Calibri"/>
                <a:ea typeface="Calibri"/>
                <a:cs typeface="Calibri"/>
                <a:sym typeface="Calibri"/>
              </a:rPr>
              <a:t>Services</a:t>
            </a:r>
            <a:endParaRPr sz="1800" b="1" i="0" u="none" strike="noStrike" cap="none">
              <a:solidFill>
                <a:srgbClr val="0070C0"/>
              </a:solidFill>
              <a:latin typeface="Calibri"/>
              <a:ea typeface="Calibri"/>
              <a:cs typeface="Calibri"/>
              <a:sym typeface="Calibri"/>
            </a:endParaRPr>
          </a:p>
        </p:txBody>
      </p:sp>
      <p:sp>
        <p:nvSpPr>
          <p:cNvPr id="165" name="Google Shape;165;p13"/>
          <p:cNvSpPr txBox="1"/>
          <p:nvPr/>
        </p:nvSpPr>
        <p:spPr>
          <a:xfrm>
            <a:off x="7799320" y="4246518"/>
            <a:ext cx="1946098" cy="522599"/>
          </a:xfrm>
          <a:prstGeom prst="rect">
            <a:avLst/>
          </a:prstGeom>
          <a:noFill/>
          <a:ln>
            <a:noFill/>
          </a:ln>
        </p:spPr>
        <p:txBody>
          <a:bodyPr spcFirstLastPara="1" wrap="square" lIns="0" tIns="0" rIns="0" bIns="0" anchor="b" anchorCtr="0">
            <a:normAutofit/>
          </a:bodyPr>
          <a:lstStyle/>
          <a:p>
            <a:pPr marL="0" marR="0" lvl="0" indent="0" algn="ctr" rtl="0">
              <a:lnSpc>
                <a:spcPct val="90000"/>
              </a:lnSpc>
              <a:spcBef>
                <a:spcPts val="0"/>
              </a:spcBef>
              <a:spcAft>
                <a:spcPts val="0"/>
              </a:spcAft>
              <a:buClr>
                <a:srgbClr val="0070C0"/>
              </a:buClr>
              <a:buSzPts val="2000"/>
              <a:buFont typeface="Century Gothic"/>
              <a:buNone/>
            </a:pPr>
            <a:r>
              <a:rPr lang="it-IT" sz="2000" b="1" i="0" u="none" strike="noStrike" cap="none">
                <a:solidFill>
                  <a:srgbClr val="0070C0"/>
                </a:solidFill>
                <a:latin typeface="Calibri"/>
                <a:ea typeface="Calibri"/>
                <a:cs typeface="Calibri"/>
                <a:sym typeface="Calibri"/>
              </a:rPr>
              <a:t>Resources</a:t>
            </a:r>
            <a:endParaRPr sz="1800" b="1" i="0" u="none" strike="noStrike" cap="none">
              <a:solidFill>
                <a:srgbClr val="0070C0"/>
              </a:solidFill>
              <a:latin typeface="Calibri"/>
              <a:ea typeface="Calibri"/>
              <a:cs typeface="Calibri"/>
              <a:sym typeface="Calibri"/>
            </a:endParaRPr>
          </a:p>
        </p:txBody>
      </p:sp>
      <p:sp>
        <p:nvSpPr>
          <p:cNvPr id="166" name="Google Shape;166;p13"/>
          <p:cNvSpPr txBox="1"/>
          <p:nvPr/>
        </p:nvSpPr>
        <p:spPr>
          <a:xfrm>
            <a:off x="10095144" y="4246518"/>
            <a:ext cx="1946098" cy="522599"/>
          </a:xfrm>
          <a:prstGeom prst="rect">
            <a:avLst/>
          </a:prstGeom>
          <a:noFill/>
          <a:ln>
            <a:noFill/>
          </a:ln>
        </p:spPr>
        <p:txBody>
          <a:bodyPr spcFirstLastPara="1" wrap="square" lIns="0" tIns="0" rIns="0" bIns="0" anchor="b" anchorCtr="0">
            <a:normAutofit/>
          </a:bodyPr>
          <a:lstStyle/>
          <a:p>
            <a:pPr marL="0" marR="0" lvl="0" indent="0" algn="ctr" rtl="0">
              <a:lnSpc>
                <a:spcPct val="90000"/>
              </a:lnSpc>
              <a:spcBef>
                <a:spcPts val="0"/>
              </a:spcBef>
              <a:spcAft>
                <a:spcPts val="0"/>
              </a:spcAft>
              <a:buClr>
                <a:srgbClr val="0070C0"/>
              </a:buClr>
              <a:buSzPts val="2000"/>
              <a:buFont typeface="Century Gothic"/>
              <a:buNone/>
            </a:pPr>
            <a:r>
              <a:rPr lang="it-IT" sz="2000" b="1" i="0" u="none" strike="noStrike" cap="none">
                <a:solidFill>
                  <a:srgbClr val="0070C0"/>
                </a:solidFill>
                <a:latin typeface="Calibri"/>
                <a:ea typeface="Calibri"/>
                <a:cs typeface="Calibri"/>
                <a:sym typeface="Calibri"/>
              </a:rPr>
              <a:t>Operational Tools</a:t>
            </a:r>
            <a:endParaRPr sz="1800" b="1" i="0" u="none" strike="noStrike" cap="none">
              <a:solidFill>
                <a:srgbClr val="0070C0"/>
              </a:solidFill>
              <a:latin typeface="Calibri"/>
              <a:ea typeface="Calibri"/>
              <a:cs typeface="Calibri"/>
              <a:sym typeface="Calibri"/>
            </a:endParaRPr>
          </a:p>
        </p:txBody>
      </p:sp>
      <p:grpSp>
        <p:nvGrpSpPr>
          <p:cNvPr id="167" name="Google Shape;167;p13"/>
          <p:cNvGrpSpPr/>
          <p:nvPr/>
        </p:nvGrpSpPr>
        <p:grpSpPr>
          <a:xfrm>
            <a:off x="3111283" y="4843103"/>
            <a:ext cx="1254234" cy="1033847"/>
            <a:chOff x="3195588" y="5058064"/>
            <a:chExt cx="1254234" cy="1033847"/>
          </a:xfrm>
        </p:grpSpPr>
        <p:pic>
          <p:nvPicPr>
            <p:cNvPr id="168" name="Google Shape;168;p13" descr="Utente"/>
            <p:cNvPicPr preferRelativeResize="0"/>
            <p:nvPr/>
          </p:nvPicPr>
          <p:blipFill rotWithShape="1">
            <a:blip r:embed="rId7">
              <a:alphaModFix/>
            </a:blip>
            <a:srcRect/>
            <a:stretch/>
          </p:blipFill>
          <p:spPr>
            <a:xfrm>
              <a:off x="3195588" y="5177511"/>
              <a:ext cx="914400" cy="914400"/>
            </a:xfrm>
            <a:prstGeom prst="rect">
              <a:avLst/>
            </a:prstGeom>
            <a:noFill/>
            <a:ln>
              <a:noFill/>
            </a:ln>
          </p:spPr>
        </p:pic>
        <p:pic>
          <p:nvPicPr>
            <p:cNvPr id="169" name="Google Shape;169;p13" descr="Tribunale"/>
            <p:cNvPicPr preferRelativeResize="0"/>
            <p:nvPr/>
          </p:nvPicPr>
          <p:blipFill rotWithShape="1">
            <a:blip r:embed="rId8">
              <a:alphaModFix/>
            </a:blip>
            <a:srcRect/>
            <a:stretch/>
          </p:blipFill>
          <p:spPr>
            <a:xfrm>
              <a:off x="3864614" y="5058064"/>
              <a:ext cx="585208" cy="585208"/>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9"/>
          <p:cNvPicPr preferRelativeResize="0"/>
          <p:nvPr/>
        </p:nvPicPr>
        <p:blipFill rotWithShape="1">
          <a:blip r:embed="rId3">
            <a:alphaModFix/>
          </a:blip>
          <a:srcRect t="30634" b="31961"/>
          <a:stretch/>
        </p:blipFill>
        <p:spPr>
          <a:xfrm>
            <a:off x="0" y="0"/>
            <a:ext cx="12192000" cy="6858001"/>
          </a:xfrm>
          <a:prstGeom prst="rect">
            <a:avLst/>
          </a:prstGeom>
          <a:noFill/>
          <a:ln>
            <a:noFill/>
          </a:ln>
        </p:spPr>
      </p:pic>
      <p:sp>
        <p:nvSpPr>
          <p:cNvPr id="176" name="Google Shape;176;p29"/>
          <p:cNvSpPr txBox="1">
            <a:spLocks noGrp="1"/>
          </p:cNvSpPr>
          <p:nvPr>
            <p:ph type="title"/>
          </p:nvPr>
        </p:nvSpPr>
        <p:spPr>
          <a:xfrm>
            <a:off x="838198" y="365128"/>
            <a:ext cx="10515600" cy="1325700"/>
          </a:xfrm>
          <a:prstGeom prst="rect">
            <a:avLst/>
          </a:prstGeom>
          <a:noFill/>
          <a:ln>
            <a:noFill/>
          </a:ln>
        </p:spPr>
        <p:txBody>
          <a:bodyPr spcFirstLastPara="1" wrap="square" lIns="91400" tIns="45675" rIns="91400" bIns="45675" anchor="ctr" anchorCtr="0">
            <a:normAutofit/>
          </a:bodyPr>
          <a:lstStyle/>
          <a:p>
            <a:pPr marL="0" lvl="0" indent="0" algn="l" rtl="0">
              <a:lnSpc>
                <a:spcPct val="90000"/>
              </a:lnSpc>
              <a:spcBef>
                <a:spcPts val="0"/>
              </a:spcBef>
              <a:spcAft>
                <a:spcPts val="0"/>
              </a:spcAft>
              <a:buClr>
                <a:schemeClr val="accent2"/>
              </a:buClr>
              <a:buSzPts val="4400"/>
              <a:buFont typeface="Century Gothic"/>
              <a:buNone/>
            </a:pPr>
            <a:r>
              <a:rPr lang="it-IT" sz="7200" b="1">
                <a:solidFill>
                  <a:schemeClr val="accent2"/>
                </a:solidFill>
                <a:latin typeface="Calibri"/>
                <a:ea typeface="Calibri"/>
                <a:cs typeface="Calibri"/>
                <a:sym typeface="Calibri"/>
              </a:rPr>
              <a:t>Link with local networks</a:t>
            </a:r>
            <a:endParaRPr sz="7200">
              <a:latin typeface="Calibri"/>
              <a:ea typeface="Calibri"/>
              <a:cs typeface="Calibri"/>
              <a:sym typeface="Calibri"/>
            </a:endParaRPr>
          </a:p>
        </p:txBody>
      </p:sp>
      <p:sp>
        <p:nvSpPr>
          <p:cNvPr id="177" name="Google Shape;177;p29"/>
          <p:cNvSpPr txBox="1"/>
          <p:nvPr/>
        </p:nvSpPr>
        <p:spPr>
          <a:xfrm>
            <a:off x="8576899" y="4292124"/>
            <a:ext cx="3411900" cy="2362500"/>
          </a:xfrm>
          <a:prstGeom prst="rect">
            <a:avLst/>
          </a:prstGeom>
          <a:noFill/>
          <a:ln>
            <a:noFill/>
          </a:ln>
        </p:spPr>
        <p:txBody>
          <a:bodyPr spcFirstLastPara="1" wrap="square" lIns="91400" tIns="45675" rIns="91400" bIns="45675" anchor="t" anchorCtr="0">
            <a:normAutofit lnSpcReduction="10000"/>
          </a:bodyPr>
          <a:lstStyle/>
          <a:p>
            <a:pPr marL="0" marR="0" lvl="0" indent="0" algn="r" rtl="0">
              <a:lnSpc>
                <a:spcPct val="90000"/>
              </a:lnSpc>
              <a:spcBef>
                <a:spcPts val="0"/>
              </a:spcBef>
              <a:spcAft>
                <a:spcPts val="0"/>
              </a:spcAft>
              <a:buClr>
                <a:schemeClr val="accent2"/>
              </a:buClr>
              <a:buSzPts val="2800"/>
              <a:buFont typeface="Arial"/>
              <a:buNone/>
            </a:pPr>
            <a:r>
              <a:rPr lang="it-IT" sz="2800" b="1" i="0" u="none" strike="noStrike" cap="none">
                <a:solidFill>
                  <a:schemeClr val="accent2"/>
                </a:solidFill>
                <a:latin typeface="Calibri"/>
                <a:ea typeface="Calibri"/>
                <a:cs typeface="Calibri"/>
                <a:sym typeface="Calibri"/>
              </a:rPr>
              <a:t>Skills4EOSC Competence Centres can be built involving local members that are not part of the Consortium </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idx="4294967295"/>
          </p:nvPr>
        </p:nvSpPr>
        <p:spPr>
          <a:xfrm>
            <a:off x="500315" y="2677223"/>
            <a:ext cx="11282038" cy="2158798"/>
          </a:xfrm>
          <a:prstGeom prst="rect">
            <a:avLst/>
          </a:prstGeom>
          <a:noFill/>
          <a:ln>
            <a:noFill/>
          </a:ln>
        </p:spPr>
        <p:txBody>
          <a:bodyPr spcFirstLastPara="1" wrap="square" lIns="91400" tIns="45675" rIns="91400" bIns="45675" anchor="b" anchorCtr="0">
            <a:normAutofit/>
          </a:bodyPr>
          <a:lstStyle/>
          <a:p>
            <a:pPr marL="0" marR="0" lvl="0" indent="0" algn="l" rtl="0">
              <a:lnSpc>
                <a:spcPct val="90000"/>
              </a:lnSpc>
              <a:spcBef>
                <a:spcPts val="0"/>
              </a:spcBef>
              <a:spcAft>
                <a:spcPts val="0"/>
              </a:spcAft>
              <a:buClr>
                <a:srgbClr val="0070C0"/>
              </a:buClr>
              <a:buSzPts val="4800"/>
              <a:buFont typeface="Century Gothic"/>
              <a:buNone/>
            </a:pPr>
            <a:r>
              <a:rPr lang="it-IT" sz="4800" b="0" i="0" u="none" strike="noStrike" cap="none">
                <a:solidFill>
                  <a:srgbClr val="0070C0"/>
                </a:solidFill>
                <a:latin typeface="Century Gothic"/>
                <a:ea typeface="Century Gothic"/>
                <a:cs typeface="Century Gothic"/>
                <a:sym typeface="Century Gothic"/>
              </a:rPr>
              <a:t>Skills4EOSC </a:t>
            </a:r>
            <a:br>
              <a:rPr lang="it-IT" sz="4800" b="0" i="0" u="none" strike="noStrike" cap="none">
                <a:solidFill>
                  <a:srgbClr val="0070C0"/>
                </a:solidFill>
                <a:latin typeface="Century Gothic"/>
                <a:ea typeface="Century Gothic"/>
                <a:cs typeface="Century Gothic"/>
                <a:sym typeface="Century Gothic"/>
              </a:rPr>
            </a:br>
            <a:r>
              <a:rPr lang="it-IT" sz="4800" b="0" i="0" u="none" strike="noStrike" cap="none">
                <a:solidFill>
                  <a:srgbClr val="0070C0"/>
                </a:solidFill>
                <a:latin typeface="Century Gothic"/>
                <a:ea typeface="Century Gothic"/>
                <a:cs typeface="Century Gothic"/>
                <a:sym typeface="Century Gothic"/>
              </a:rPr>
              <a:t>methodology for competences harmonisation</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i Office">
  <a:themeElements>
    <a:clrScheme name="Skills4Eosc">
      <a:dk1>
        <a:srgbClr val="000000"/>
      </a:dk1>
      <a:lt1>
        <a:srgbClr val="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Skills4Eosc">
      <a:dk1>
        <a:srgbClr val="000000"/>
      </a:dk1>
      <a:lt1>
        <a:srgbClr val="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3195</Words>
  <Application>Microsoft Macintosh PowerPoint</Application>
  <PresentationFormat>Widescreen</PresentationFormat>
  <Paragraphs>254</Paragraphs>
  <Slides>36</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Quicksand SemiBold</vt:lpstr>
      <vt:lpstr>Raleway</vt:lpstr>
      <vt:lpstr>Quicksand</vt:lpstr>
      <vt:lpstr>Century Gothic</vt:lpstr>
      <vt:lpstr>Calibri</vt:lpstr>
      <vt:lpstr>Roboto</vt:lpstr>
      <vt:lpstr>Quicksand Medium</vt:lpstr>
      <vt:lpstr>Century</vt:lpstr>
      <vt:lpstr>Roboto Light</vt:lpstr>
      <vt:lpstr>Arial</vt:lpstr>
      <vt:lpstr>Tema di Office</vt:lpstr>
      <vt:lpstr>Overview of Skills4EOSC  outcomes and resources </vt:lpstr>
      <vt:lpstr>PowerPoint Presentation</vt:lpstr>
      <vt:lpstr>PowerPoint Presentation</vt:lpstr>
      <vt:lpstr>Skills&amp;Training SRIA priorities and Skills4EOSC </vt:lpstr>
      <vt:lpstr>c</vt:lpstr>
      <vt:lpstr>Competence Centres, we are not alone!</vt:lpstr>
      <vt:lpstr>Skills4EOSC Competence Centre</vt:lpstr>
      <vt:lpstr>Link with local networks</vt:lpstr>
      <vt:lpstr>Skills4EOSC  methodology for competences harmonisation</vt:lpstr>
      <vt:lpstr>Co-creation</vt:lpstr>
      <vt:lpstr>PowerPoint Presentation</vt:lpstr>
      <vt:lpstr>ResearchComp: the European Competence Framework for Researchers</vt:lpstr>
      <vt:lpstr>Minimum Viable Skillset - MVS defining skills for different roles</vt:lpstr>
      <vt:lpstr>FAIR-by-design methodology</vt:lpstr>
      <vt:lpstr>FAIR-by-design methodology</vt:lpstr>
      <vt:lpstr>FAIR-by-design methodology</vt:lpstr>
      <vt:lpstr>Skills4EOSC  Quality assurance and Certification Framework</vt:lpstr>
      <vt:lpstr>Skills4EOSC Recognition Framework</vt:lpstr>
      <vt:lpstr>FAIR-by-design trainer accreditation</vt:lpstr>
      <vt:lpstr>European Digital Credential - EDC</vt:lpstr>
      <vt:lpstr>Quality Assurance Framework for learning materials</vt:lpstr>
      <vt:lpstr>Skills4EOSC  Lifelong learning through peers</vt:lpstr>
      <vt:lpstr>Fellowship Programme: unlocking opportunities in open science and FAIR data</vt:lpstr>
      <vt:lpstr>What do Competence Centres do?</vt:lpstr>
      <vt:lpstr>Skills4EOSC CC’s Charter</vt:lpstr>
      <vt:lpstr>Diversity and harmonisation</vt:lpstr>
      <vt:lpstr>PowerPoint Presentation</vt:lpstr>
      <vt:lpstr>Skills4EOSC CCs Registry</vt:lpstr>
      <vt:lpstr>Skills4EOSC CCs Registry </vt:lpstr>
      <vt:lpstr>Training of Trainers Programme</vt:lpstr>
      <vt:lpstr>Training of Trainers Programme</vt:lpstr>
      <vt:lpstr>Added values of the Network</vt:lpstr>
      <vt:lpstr>Skills4EOSC Competence Centre Network in presence Workshop  October 21st, 2024 in presence, Berlin at the H4 Hotel Alexanderplatz  open to all project participants  and invited attendees  </vt:lpstr>
      <vt:lpstr>PowerPoint Presentation</vt:lpstr>
      <vt:lpstr>Next steps</vt:lpstr>
      <vt:lpstr>Thank you! Any comments or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Federica Tanlongo</dc:creator>
  <cp:lastModifiedBy>Sonja Filiposka</cp:lastModifiedBy>
  <cp:revision>1</cp:revision>
  <dcterms:created xsi:type="dcterms:W3CDTF">2022-09-22T13:19:16Z</dcterms:created>
  <dcterms:modified xsi:type="dcterms:W3CDTF">2024-09-12T14:43:21Z</dcterms:modified>
</cp:coreProperties>
</file>